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7" r:id="rId9"/>
    <p:sldId id="282" r:id="rId10"/>
    <p:sldId id="284" r:id="rId11"/>
    <p:sldId id="264" r:id="rId12"/>
    <p:sldId id="268" r:id="rId13"/>
    <p:sldId id="269" r:id="rId14"/>
    <p:sldId id="270" r:id="rId15"/>
    <p:sldId id="271" r:id="rId16"/>
    <p:sldId id="272" r:id="rId17"/>
    <p:sldId id="273" r:id="rId18"/>
    <p:sldId id="274" r:id="rId19"/>
    <p:sldId id="275" r:id="rId20"/>
    <p:sldId id="276" r:id="rId21"/>
    <p:sldId id="277" r:id="rId22"/>
    <p:sldId id="285" r:id="rId23"/>
    <p:sldId id="278" r:id="rId24"/>
    <p:sldId id="279"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sBbNhxi28CutcbJRldr/+58L/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60F98F-FD49-DD4B-A6B7-078E6B673EB0}" v="47" dt="2023-04-24T17:26:07.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p:restoredTop sz="96327"/>
  </p:normalViewPr>
  <p:slideViewPr>
    <p:cSldViewPr snapToGrid="0">
      <p:cViewPr varScale="1">
        <p:scale>
          <a:sx n="112" d="100"/>
          <a:sy n="112" d="100"/>
        </p:scale>
        <p:origin x="-120"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7" Type="http://customschemas.google.com/relationships/presentationmetadata" Target="metadata"/><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50" Type="http://schemas.openxmlformats.org/officeDocument/2006/relationships/theme" Target="theme/theme1.xml"/><Relationship Id="rId51" Type="http://schemas.openxmlformats.org/officeDocument/2006/relationships/tableStyles" Target="tableStyles.xml"/><Relationship Id="rId52"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22893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7776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3997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517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24" name="Google Shape;2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0" name="Google Shape;3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1" name="Google Shape;3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6" name="Google Shape;36;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37" name="Google Shape;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ww.nia.nih.gov/health/how-alzheimers-disease-treated" TargetMode="External"/><Relationship Id="rId4" Type="http://schemas.openxmlformats.org/officeDocument/2006/relationships/hyperlink" Target="https://www.nia.nih.gov/health/6-tips-managing-sleep-problems-alzheimers" TargetMode="External"/><Relationship Id="rId5" Type="http://schemas.openxmlformats.org/officeDocument/2006/relationships/hyperlink" Target="https://www.nia.nih.gov/health/coping-agitation-and-aggression-alzheimers-disease" TargetMode="External"/><Relationship Id="rId6" Type="http://schemas.openxmlformats.org/officeDocument/2006/relationships/hyperlink" Target="https://www.nia.nih.gov/health/topics/medical-care-and-appointments" TargetMode="External"/><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s://pubmed.ncbi.nlm.nih.gov/?term=Chainoglou%20E%5BAuthor%5D" TargetMode="External"/><Relationship Id="rId4" Type="http://schemas.openxmlformats.org/officeDocument/2006/relationships/hyperlink" Target="https://pubmed.ncbi.nlm.nih.gov/?term=Hadjipavlou-Litina%20D%5BAuthor%5D" TargetMode="External"/><Relationship Id="rId5" Type="http://schemas.openxmlformats.org/officeDocument/2006/relationships/hyperlink" Target="https://www.ncbi.nlm.nih.gov/pmc/articles/PMC6210685/" TargetMode="External"/><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pubmed.ncbi.nlm.nih.gov/?term=Khan%20FZ%5BAuthor%5D" TargetMode="External"/><Relationship Id="rId4" Type="http://schemas.openxmlformats.org/officeDocument/2006/relationships/hyperlink" Target="https://pubmed.ncbi.nlm.nih.gov/?term=Mostaid%20MS%5BAuthor%5D" TargetMode="External"/><Relationship Id="rId5" Type="http://schemas.openxmlformats.org/officeDocument/2006/relationships/hyperlink" Target="https://pubmed.ncbi.nlm.nih.gov/?term=Apu%20MN%5BAuthor%5D" TargetMode="External"/><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bi.nlm.nih.gov/pmc/articles/PMC8108907/" TargetMode="Externa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pubmed.ncbi.nlm.nih.gov/?term=Bakulski%20KM%5BAuthor%5D" TargetMode="External"/><Relationship Id="rId4" Type="http://schemas.openxmlformats.org/officeDocument/2006/relationships/hyperlink" Target="https://pubmed.ncbi.nlm.nih.gov/?term=Seo%20YA%5BAuthor%5D" TargetMode="External"/><Relationship Id="rId5" Type="http://schemas.openxmlformats.org/officeDocument/2006/relationships/hyperlink" Target="https://pubmed.ncbi.nlm.nih.gov/?term=Hickman%20RC%5BAuthor%5D" TargetMode="External"/><Relationship Id="rId6" Type="http://schemas.openxmlformats.org/officeDocument/2006/relationships/hyperlink" Target="https://pubmed.ncbi.nlm.nih.gov/?term=Brandt%20D%5BAuthor%5D" TargetMode="External"/><Relationship Id="rId7" Type="http://schemas.openxmlformats.org/officeDocument/2006/relationships/hyperlink" Target="https://pubmed.ncbi.nlm.nih.gov/?term=Vadari%20HS%5BAuthor%5D" TargetMode="External"/><Relationship Id="rId8" Type="http://schemas.openxmlformats.org/officeDocument/2006/relationships/hyperlink" Target="https://pubmed.ncbi.nlm.nih.gov/?term=Hu%20H%5BAuthor%5D" TargetMode="External"/><Relationship Id="rId9" Type="http://schemas.openxmlformats.org/officeDocument/2006/relationships/hyperlink" Target="https://pubmed.ncbi.nlm.nih.gov/?term=KyunPark%20S%5BAuthor%5D" TargetMode="External"/><Relationship Id="rId10" Type="http://schemas.openxmlformats.org/officeDocument/2006/relationships/hyperlink" Target="https://www.ncbi.nlm.nih.gov/pmc/articles/PMC8108907/" TargetMode="External"/><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www.alzheimers.gov/alzheimers-dementias/alzheimers-disease" TargetMode="External"/><Relationship Id="rId5" Type="http://schemas.openxmlformats.org/officeDocument/2006/relationships/hyperlink" Target="https://www.nia.nih.gov/health/alzheimers-and-dementia/alzheimers-disease-fact-sheet" TargetMode="External"/><Relationship Id="rId6" Type="http://schemas.openxmlformats.org/officeDocument/2006/relationships/hyperlink" Target="https://www.ncbi.nlm.nih.gov/pmc/articles/PMC7139886/" TargetMode="External"/><Relationship Id="rId7" Type="http://schemas.openxmlformats.org/officeDocument/2006/relationships/hyperlink" Target="https://www.ncbi.nlm.nih.gov/pmc/articles/PMC9272348/" TargetMode="External"/><Relationship Id="rId8" Type="http://schemas.openxmlformats.org/officeDocument/2006/relationships/hyperlink" Target="https://www.ncbi.nlm.nih.gov/pmc/articles/PMC6061182/" TargetMode="External"/><Relationship Id="rId9" Type="http://schemas.openxmlformats.org/officeDocument/2006/relationships/hyperlink" Target="https://www.ncbi.nlm.nih.gov/pmc/articles/PMC7454042/" TargetMode="External"/><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https://www.nia.nih.gov/health/what-alzheimers-disease" TargetMode="External"/><Relationship Id="rId4" Type="http://schemas.openxmlformats.org/officeDocument/2006/relationships/hyperlink" Target="https://www.nia.nih.gov/health/what-happens-brain-alzheimers-disease" TargetMode="External"/><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8697"/>
            <a:ext cx="12192000" cy="68580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9" name="Google Shape;89;p1"/>
          <p:cNvSpPr/>
          <p:nvPr/>
        </p:nvSpPr>
        <p:spPr>
          <a:xfrm rot="5400000" flipH="1">
            <a:off x="-1417539" y="1417538"/>
            <a:ext cx="6875819" cy="4040745"/>
          </a:xfrm>
          <a:prstGeom prst="rect">
            <a:avLst/>
          </a:prstGeom>
          <a:gradFill>
            <a:gsLst>
              <a:gs pos="0">
                <a:srgbClr val="000000"/>
              </a:gs>
              <a:gs pos="100000">
                <a:srgbClr val="2F5597"/>
              </a:gs>
            </a:gsLst>
            <a:lin ang="1860000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0" name="Google Shape;90;p1"/>
          <p:cNvSpPr/>
          <p:nvPr/>
        </p:nvSpPr>
        <p:spPr>
          <a:xfrm rot="-5400000">
            <a:off x="-158496" y="2660472"/>
            <a:ext cx="4355595" cy="4038605"/>
          </a:xfrm>
          <a:prstGeom prst="rect">
            <a:avLst/>
          </a:prstGeom>
          <a:gradFill>
            <a:gsLst>
              <a:gs pos="0">
                <a:srgbClr val="4472C4">
                  <a:alpha val="49411"/>
                </a:srgbClr>
              </a:gs>
              <a:gs pos="100000">
                <a:srgbClr val="203864">
                  <a:alpha val="0"/>
                </a:srgbClr>
              </a:gs>
            </a:gsLst>
            <a:lin ang="1140000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1" name="Google Shape;91;p1"/>
          <p:cNvSpPr/>
          <p:nvPr/>
        </p:nvSpPr>
        <p:spPr>
          <a:xfrm rot="-5400000" flipH="1">
            <a:off x="-1180883" y="1638085"/>
            <a:ext cx="6857574" cy="3581402"/>
          </a:xfrm>
          <a:prstGeom prst="rect">
            <a:avLst/>
          </a:prstGeom>
          <a:gradFill>
            <a:gsLst>
              <a:gs pos="0">
                <a:srgbClr val="000000">
                  <a:alpha val="58431"/>
                </a:srgbClr>
              </a:gs>
              <a:gs pos="69000">
                <a:srgbClr val="4472C4">
                  <a:alpha val="0"/>
                </a:srgbClr>
              </a:gs>
              <a:gs pos="100000">
                <a:srgbClr val="4472C4">
                  <a:alpha val="0"/>
                </a:srgbClr>
              </a:gs>
            </a:gsLst>
            <a:lin ang="1320000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2" name="Google Shape;92;p1"/>
          <p:cNvSpPr/>
          <p:nvPr/>
        </p:nvSpPr>
        <p:spPr>
          <a:xfrm rot="6097846">
            <a:off x="-384850" y="1189807"/>
            <a:ext cx="4808303" cy="4088667"/>
          </a:xfrm>
          <a:custGeom>
            <a:avLst/>
            <a:gdLst/>
            <a:ahLst/>
            <a:cxnLst/>
            <a:rect l="l" t="t" r="r" b="b"/>
            <a:pathLst>
              <a:path w="21600" h="21600" extrusionOk="0">
                <a:moveTo>
                  <a:pt x="219" y="15261"/>
                </a:moveTo>
                <a:cubicBezTo>
                  <a:pt x="76" y="14434"/>
                  <a:pt x="0" y="13578"/>
                  <a:pt x="0" y="12701"/>
                </a:cubicBezTo>
                <a:cubicBezTo>
                  <a:pt x="0" y="5686"/>
                  <a:pt x="4835" y="0"/>
                  <a:pt x="10800" y="0"/>
                </a:cubicBezTo>
                <a:cubicBezTo>
                  <a:pt x="16765" y="0"/>
                  <a:pt x="21600" y="5686"/>
                  <a:pt x="21600" y="12701"/>
                </a:cubicBezTo>
                <a:cubicBezTo>
                  <a:pt x="21600" y="14016"/>
                  <a:pt x="21430" y="15285"/>
                  <a:pt x="21114" y="16478"/>
                </a:cubicBezTo>
                <a:lnTo>
                  <a:pt x="20858" y="17302"/>
                </a:lnTo>
                <a:lnTo>
                  <a:pt x="3100" y="21600"/>
                </a:lnTo>
                <a:lnTo>
                  <a:pt x="2466" y="20780"/>
                </a:lnTo>
                <a:cubicBezTo>
                  <a:pt x="1366" y="19212"/>
                  <a:pt x="579" y="17328"/>
                  <a:pt x="219" y="15261"/>
                </a:cubicBezTo>
                <a:close/>
              </a:path>
            </a:pathLst>
          </a:custGeom>
          <a:gradFill>
            <a:gsLst>
              <a:gs pos="0">
                <a:srgbClr val="8FAADC">
                  <a:alpha val="0"/>
                </a:srgbClr>
              </a:gs>
              <a:gs pos="39000">
                <a:srgbClr val="8FAADC">
                  <a:alpha val="0"/>
                </a:srgbClr>
              </a:gs>
              <a:gs pos="100000">
                <a:srgbClr val="2F5597">
                  <a:alpha val="25490"/>
                </a:srgbClr>
              </a:gs>
            </a:gsLst>
            <a:lin ang="1860000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3" name="Google Shape;93;p1"/>
          <p:cNvSpPr txBox="1">
            <a:spLocks noGrp="1"/>
          </p:cNvSpPr>
          <p:nvPr>
            <p:ph type="title"/>
          </p:nvPr>
        </p:nvSpPr>
        <p:spPr>
          <a:xfrm>
            <a:off x="330019" y="856926"/>
            <a:ext cx="3378563" cy="3071907"/>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FFFFFF"/>
              </a:buClr>
              <a:buSzPct val="78282"/>
              <a:buFont typeface="Calibri"/>
              <a:buNone/>
            </a:pPr>
            <a:r>
              <a:rPr lang="en-US">
                <a:latin typeface="Calibri"/>
                <a:ea typeface="Calibri"/>
                <a:cs typeface="Calibri"/>
                <a:sym typeface="Calibri"/>
              </a:rPr>
              <a:t/>
            </a:r>
            <a:br>
              <a:rPr lang="en-US">
                <a:latin typeface="Calibri"/>
                <a:ea typeface="Calibri"/>
                <a:cs typeface="Calibri"/>
                <a:sym typeface="Calibri"/>
              </a:rPr>
            </a:br>
            <a:r>
              <a:rPr lang="en-US">
                <a:latin typeface="Calibri"/>
                <a:ea typeface="Calibri"/>
                <a:cs typeface="Calibri"/>
                <a:sym typeface="Calibri"/>
              </a:rPr>
              <a:t/>
            </a:r>
            <a:br>
              <a:rPr lang="en-US">
                <a:latin typeface="Calibri"/>
                <a:ea typeface="Calibri"/>
                <a:cs typeface="Calibri"/>
                <a:sym typeface="Calibri"/>
              </a:rPr>
            </a:br>
            <a:r>
              <a:rPr lang="en-US">
                <a:latin typeface="Calibri"/>
                <a:ea typeface="Calibri"/>
                <a:cs typeface="Calibri"/>
                <a:sym typeface="Calibri"/>
              </a:rPr>
              <a:t/>
            </a:r>
            <a:br>
              <a:rPr lang="en-US">
                <a:latin typeface="Calibri"/>
                <a:ea typeface="Calibri"/>
                <a:cs typeface="Calibri"/>
                <a:sym typeface="Calibri"/>
              </a:rPr>
            </a:br>
            <a:r>
              <a:rPr lang="en-US" b="1">
                <a:solidFill>
                  <a:schemeClr val="lt1"/>
                </a:solidFill>
                <a:latin typeface="Calibri"/>
                <a:ea typeface="Calibri"/>
                <a:cs typeface="Calibri"/>
                <a:sym typeface="Calibri"/>
              </a:rPr>
              <a:t>We will get started shortly.</a:t>
            </a:r>
            <a:endParaRPr>
              <a:solidFill>
                <a:schemeClr val="lt1"/>
              </a:solidFill>
            </a:endParaRPr>
          </a:p>
        </p:txBody>
      </p:sp>
      <p:pic>
        <p:nvPicPr>
          <p:cNvPr id="94" name="Google Shape;94;p1" descr="Picture 4"/>
          <p:cNvPicPr preferRelativeResize="0"/>
          <p:nvPr/>
        </p:nvPicPr>
        <p:blipFill rotWithShape="1">
          <a:blip r:embed="rId3">
            <a:alphaModFix/>
          </a:blip>
          <a:srcRect/>
          <a:stretch/>
        </p:blipFill>
        <p:spPr>
          <a:xfrm>
            <a:off x="5840329" y="1276142"/>
            <a:ext cx="4621857" cy="4354729"/>
          </a:xfrm>
          <a:prstGeom prst="rect">
            <a:avLst/>
          </a:prstGeom>
          <a:noFill/>
          <a:ln>
            <a:noFill/>
          </a:ln>
        </p:spPr>
      </p:pic>
      <p:sp>
        <p:nvSpPr>
          <p:cNvPr id="95" name="Google Shape;95;p1"/>
          <p:cNvSpPr/>
          <p:nvPr/>
        </p:nvSpPr>
        <p:spPr>
          <a:xfrm rot="10800000" flipH="1">
            <a:off x="4038604" y="6400796"/>
            <a:ext cx="8153396" cy="483720"/>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96" name="Google Shape;96;p1"/>
          <p:cNvSpPr txBox="1"/>
          <p:nvPr/>
        </p:nvSpPr>
        <p:spPr>
          <a:xfrm>
            <a:off x="4537033" y="6467349"/>
            <a:ext cx="72284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FEE599"/>
                </a:solidFill>
                <a:latin typeface="Times New Roman"/>
                <a:ea typeface="Times New Roman"/>
                <a:cs typeface="Times New Roman"/>
                <a:sym typeface="Times New Roman"/>
              </a:rPr>
              <a:t>International Science Nutrition Society – CURARE CAUSAM - ISNS 2023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04;p2">
            <a:extLst>
              <a:ext uri="{FF2B5EF4-FFF2-40B4-BE49-F238E27FC236}">
                <a16:creationId xmlns:a16="http://schemas.microsoft.com/office/drawing/2014/main" xmlns="" id="{44DB7B8E-10BB-BD8B-023E-A6D2F1311F58}"/>
              </a:ext>
            </a:extLst>
          </p:cNvPr>
          <p:cNvSpPr/>
          <p:nvPr/>
        </p:nvSpPr>
        <p:spPr>
          <a:xfrm>
            <a:off x="4633530" y="467207"/>
            <a:ext cx="6184806" cy="5154967"/>
          </a:xfrm>
          <a:custGeom>
            <a:avLst/>
            <a:gdLst/>
            <a:ahLst/>
            <a:cxnLst/>
            <a:rect l="l" t="t" r="r" b="b"/>
            <a:pathLst>
              <a:path w="6184806" h="5154967" extrusionOk="0">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rgbClr val="7F7F7F">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2"/>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400"/>
              <a:buFont typeface="Times New Roman"/>
              <a:buNone/>
            </a:pPr>
            <a:r>
              <a:rPr lang="en-US" dirty="0">
                <a:latin typeface="+mj-lt"/>
              </a:rPr>
              <a:t>Signs and Symptoms of Alzheimer’s Disease</a:t>
            </a:r>
            <a:endParaRPr dirty="0">
              <a:latin typeface="+mj-lt"/>
            </a:endParaRPr>
          </a:p>
        </p:txBody>
      </p:sp>
      <p:sp>
        <p:nvSpPr>
          <p:cNvPr id="236" name="Google Shape;236;p12"/>
          <p:cNvSpPr txBox="1">
            <a:spLocks noGrp="1"/>
          </p:cNvSpPr>
          <p:nvPr>
            <p:ph type="body" idx="1"/>
          </p:nvPr>
        </p:nvSpPr>
        <p:spPr>
          <a:xfrm>
            <a:off x="1335156" y="1822450"/>
            <a:ext cx="5181600" cy="4382673"/>
          </a:xfrm>
          <a:prstGeom prst="rect">
            <a:avLst/>
          </a:prstGeom>
          <a:noFill/>
          <a:ln>
            <a:noFill/>
          </a:ln>
        </p:spPr>
        <p:txBody>
          <a:bodyPr spcFirstLastPara="1" wrap="square" lIns="91425" tIns="45700" rIns="91425" bIns="45700" anchor="t" anchorCtr="0">
            <a:noAutofit/>
          </a:bodyPr>
          <a:lstStyle/>
          <a:p>
            <a:pPr marL="114300" indent="0" algn="l">
              <a:buNone/>
            </a:pPr>
            <a:r>
              <a:rPr lang="en-US" sz="2400" b="0" i="0" dirty="0">
                <a:solidFill>
                  <a:schemeClr val="tx1"/>
                </a:solidFill>
                <a:effectLst/>
                <a:latin typeface="Times New Roman" panose="02020603050405020304" pitchFamily="18" charset="0"/>
                <a:cs typeface="Times New Roman" panose="02020603050405020304" pitchFamily="18" charset="0"/>
              </a:rPr>
              <a:t>Memory problems are often one of the first signs of Alzheimer’s. Symptoms vary from person to person, and may include problems with:</a:t>
            </a:r>
          </a:p>
          <a:p>
            <a:pPr algn="l">
              <a:buFont typeface="Arial" panose="020B0604020202020204" pitchFamily="34" charset="0"/>
              <a:buChar char="•"/>
            </a:pPr>
            <a:r>
              <a:rPr lang="en-US" sz="2400" b="0" i="0" dirty="0">
                <a:solidFill>
                  <a:schemeClr val="tx1"/>
                </a:solidFill>
                <a:effectLst/>
                <a:latin typeface="Times New Roman" panose="02020603050405020304" pitchFamily="18" charset="0"/>
                <a:cs typeface="Times New Roman" panose="02020603050405020304" pitchFamily="18" charset="0"/>
              </a:rPr>
              <a:t>Word-finding or having more trouble coming up with words than other people the same age.</a:t>
            </a:r>
          </a:p>
          <a:p>
            <a:pPr algn="l">
              <a:buFont typeface="Arial" panose="020B0604020202020204" pitchFamily="34" charset="0"/>
              <a:buChar char="•"/>
            </a:pPr>
            <a:r>
              <a:rPr lang="en-US" sz="2400" b="0" i="0" dirty="0">
                <a:solidFill>
                  <a:schemeClr val="tx1"/>
                </a:solidFill>
                <a:effectLst/>
                <a:latin typeface="Times New Roman" panose="02020603050405020304" pitchFamily="18" charset="0"/>
                <a:cs typeface="Times New Roman" panose="02020603050405020304" pitchFamily="18" charset="0"/>
              </a:rPr>
              <a:t>Vision and spatial issues, like awareness of the space around them.</a:t>
            </a:r>
          </a:p>
          <a:p>
            <a:pPr algn="l">
              <a:buFont typeface="Arial" panose="020B0604020202020204" pitchFamily="34" charset="0"/>
              <a:buChar char="•"/>
            </a:pPr>
            <a:r>
              <a:rPr lang="en-US" sz="2400" b="0" i="0" dirty="0">
                <a:solidFill>
                  <a:schemeClr val="tx1"/>
                </a:solidFill>
                <a:effectLst/>
                <a:latin typeface="Times New Roman" panose="02020603050405020304" pitchFamily="18" charset="0"/>
                <a:cs typeface="Times New Roman" panose="02020603050405020304" pitchFamily="18" charset="0"/>
              </a:rPr>
              <a:t>Impaired reasoning or judgment,  which can impact decisions.</a:t>
            </a:r>
          </a:p>
          <a:p>
            <a:pPr marL="0" indent="0">
              <a:spcBef>
                <a:spcPts val="0"/>
              </a:spcBef>
              <a:buSzPts val="1500"/>
              <a:buNone/>
            </a:pPr>
            <a:endParaRPr lang="en-US" sz="1800" dirty="0">
              <a:latin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xmlns="" id="{2BF15D8F-1AFC-9E88-F8B5-83F7F980B6AE}"/>
              </a:ext>
            </a:extLst>
          </p:cNvPr>
          <p:cNvSpPr>
            <a:spLocks noGrp="1"/>
          </p:cNvSpPr>
          <p:nvPr>
            <p:ph type="body" idx="2"/>
          </p:nvPr>
        </p:nvSpPr>
        <p:spPr>
          <a:xfrm>
            <a:off x="6621115" y="1822450"/>
            <a:ext cx="5181600" cy="4351338"/>
          </a:xfrm>
        </p:spPr>
        <p:txBody>
          <a:bodyPr>
            <a:normAutofit fontScale="85000" lnSpcReduction="20000"/>
          </a:bodyPr>
          <a:lstStyle/>
          <a:p>
            <a:pPr marL="114300" indent="0" algn="l">
              <a:buNone/>
            </a:pPr>
            <a:r>
              <a:rPr lang="en-US" b="0" i="0" dirty="0">
                <a:solidFill>
                  <a:schemeClr val="tx1"/>
                </a:solidFill>
                <a:effectLst/>
                <a:latin typeface="Times New Roman" panose="02020603050405020304" pitchFamily="18" charset="0"/>
                <a:cs typeface="Times New Roman" panose="02020603050405020304" pitchFamily="18" charset="0"/>
              </a:rPr>
              <a:t>Other symptoms may be changes in the person’s behavior, including:</a:t>
            </a:r>
          </a:p>
          <a:p>
            <a:pPr algn="l">
              <a:buFont typeface="Arial" panose="020B0604020202020204" pitchFamily="34" charset="0"/>
              <a:buChar char="•"/>
            </a:pPr>
            <a:r>
              <a:rPr lang="en-US" b="0" i="0" dirty="0">
                <a:solidFill>
                  <a:schemeClr val="tx1"/>
                </a:solidFill>
                <a:effectLst/>
                <a:latin typeface="Times New Roman" panose="02020603050405020304" pitchFamily="18" charset="0"/>
                <a:cs typeface="Times New Roman" panose="02020603050405020304" pitchFamily="18" charset="0"/>
              </a:rPr>
              <a:t>Taking longer to complete normal daily tasks.</a:t>
            </a:r>
          </a:p>
          <a:p>
            <a:pPr algn="l">
              <a:buFont typeface="Arial" panose="020B0604020202020204" pitchFamily="34" charset="0"/>
              <a:buChar char="•"/>
            </a:pPr>
            <a:r>
              <a:rPr lang="en-US" b="0" i="0" dirty="0">
                <a:solidFill>
                  <a:schemeClr val="tx1"/>
                </a:solidFill>
                <a:effectLst/>
                <a:latin typeface="Times New Roman" panose="02020603050405020304" pitchFamily="18" charset="0"/>
                <a:cs typeface="Times New Roman" panose="02020603050405020304" pitchFamily="18" charset="0"/>
              </a:rPr>
              <a:t>Repeating questions.</a:t>
            </a:r>
          </a:p>
          <a:p>
            <a:pPr algn="l">
              <a:buFont typeface="Arial" panose="020B0604020202020204" pitchFamily="34" charset="0"/>
              <a:buChar char="•"/>
            </a:pPr>
            <a:r>
              <a:rPr lang="en-US" b="0" i="0" dirty="0">
                <a:solidFill>
                  <a:schemeClr val="tx1"/>
                </a:solidFill>
                <a:effectLst/>
                <a:latin typeface="Times New Roman" panose="02020603050405020304" pitchFamily="18" charset="0"/>
                <a:cs typeface="Times New Roman" panose="02020603050405020304" pitchFamily="18" charset="0"/>
              </a:rPr>
              <a:t>Trouble handling money and paying bills.</a:t>
            </a:r>
          </a:p>
          <a:p>
            <a:pPr algn="l">
              <a:buFont typeface="Arial" panose="020B0604020202020204" pitchFamily="34" charset="0"/>
              <a:buChar char="•"/>
            </a:pPr>
            <a:r>
              <a:rPr lang="en-US" b="0" i="0" dirty="0">
                <a:solidFill>
                  <a:schemeClr val="tx1"/>
                </a:solidFill>
                <a:effectLst/>
                <a:latin typeface="Times New Roman" panose="02020603050405020304" pitchFamily="18" charset="0"/>
                <a:cs typeface="Times New Roman" panose="02020603050405020304" pitchFamily="18" charset="0"/>
              </a:rPr>
              <a:t>Wandering and getting lost.</a:t>
            </a:r>
          </a:p>
          <a:p>
            <a:pPr algn="l">
              <a:buFont typeface="Arial" panose="020B0604020202020204" pitchFamily="34" charset="0"/>
              <a:buChar char="•"/>
            </a:pPr>
            <a:r>
              <a:rPr lang="en-US" b="0" i="0" dirty="0">
                <a:solidFill>
                  <a:schemeClr val="tx1"/>
                </a:solidFill>
                <a:effectLst/>
                <a:latin typeface="Times New Roman" panose="02020603050405020304" pitchFamily="18" charset="0"/>
                <a:cs typeface="Times New Roman" panose="02020603050405020304" pitchFamily="18" charset="0"/>
              </a:rPr>
              <a:t>Losing things or misplacing them in odd places.</a:t>
            </a:r>
          </a:p>
          <a:p>
            <a:pPr algn="l">
              <a:buFont typeface="Arial" panose="020B0604020202020204" pitchFamily="34" charset="0"/>
              <a:buChar char="•"/>
            </a:pPr>
            <a:r>
              <a:rPr lang="en-US" b="0" i="0" dirty="0">
                <a:solidFill>
                  <a:schemeClr val="tx1"/>
                </a:solidFill>
                <a:effectLst/>
                <a:latin typeface="Times New Roman" panose="02020603050405020304" pitchFamily="18" charset="0"/>
                <a:cs typeface="Times New Roman" panose="02020603050405020304" pitchFamily="18" charset="0"/>
              </a:rPr>
              <a:t>Mood and personality changes.</a:t>
            </a:r>
          </a:p>
          <a:p>
            <a:pPr algn="l">
              <a:buFont typeface="Arial" panose="020B0604020202020204" pitchFamily="34" charset="0"/>
              <a:buChar char="•"/>
            </a:pPr>
            <a:r>
              <a:rPr lang="en-US" b="0" i="0" dirty="0">
                <a:solidFill>
                  <a:schemeClr val="tx1"/>
                </a:solidFill>
                <a:effectLst/>
                <a:latin typeface="Times New Roman" panose="02020603050405020304" pitchFamily="18" charset="0"/>
                <a:cs typeface="Times New Roman" panose="02020603050405020304" pitchFamily="18" charset="0"/>
              </a:rPr>
              <a:t>Increased anxiety and/or aggression.</a:t>
            </a:r>
          </a:p>
          <a:p>
            <a:pPr marL="114300" indent="0">
              <a:buNone/>
            </a:pPr>
            <a:endParaRPr lang="en-US" dirty="0"/>
          </a:p>
        </p:txBody>
      </p:sp>
      <p:sp>
        <p:nvSpPr>
          <p:cNvPr id="237" name="Google Shape;237;p12"/>
          <p:cNvSpPr/>
          <p:nvPr/>
        </p:nvSpPr>
        <p:spPr>
          <a:xfrm>
            <a:off x="0" y="0"/>
            <a:ext cx="1050233" cy="6857572"/>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2"/>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39" name="Google Shape;239;p12"/>
          <p:cNvSpPr txBox="1"/>
          <p:nvPr/>
        </p:nvSpPr>
        <p:spPr>
          <a:xfrm>
            <a:off x="2773254" y="6418662"/>
            <a:ext cx="99930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extLst>
      <p:ext uri="{BB962C8B-B14F-4D97-AF65-F5344CB8AC3E}">
        <p14:creationId xmlns:p14="http://schemas.microsoft.com/office/powerpoint/2010/main" val="240231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090246" y="428563"/>
            <a:ext cx="10515600" cy="1181576"/>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29411"/>
              <a:buFont typeface="Times New Roman"/>
              <a:buNone/>
            </a:pPr>
            <a:r>
              <a:rPr lang="en-US" sz="3400" dirty="0">
                <a:solidFill>
                  <a:schemeClr val="tx1"/>
                </a:solidFill>
                <a:latin typeface="Arial"/>
                <a:ea typeface="Arial"/>
                <a:cs typeface="Arial"/>
                <a:sym typeface="Arial"/>
              </a:rPr>
              <a:t>Stages of Alzheimer’s Disease </a:t>
            </a:r>
            <a:br>
              <a:rPr lang="en-US" sz="3400" dirty="0">
                <a:solidFill>
                  <a:schemeClr val="tx1"/>
                </a:solidFill>
                <a:latin typeface="Arial"/>
                <a:ea typeface="Arial"/>
                <a:cs typeface="Arial"/>
                <a:sym typeface="Arial"/>
              </a:rPr>
            </a:br>
            <a:r>
              <a:rPr lang="en-US" sz="1800" b="0" i="0" dirty="0">
                <a:solidFill>
                  <a:schemeClr val="tx1"/>
                </a:solidFill>
                <a:effectLst/>
                <a:latin typeface="Times New Roman" panose="02020603050405020304" pitchFamily="18" charset="0"/>
                <a:cs typeface="Times New Roman" panose="02020603050405020304" pitchFamily="18" charset="0"/>
              </a:rPr>
              <a:t>Alzheimer’s disease slowly gets worse over time. People with this disease progress at different rates and in several stages. Symptoms may get worse and then improve, but until an effective treatment for the disease itself is found, the person’s ability will continue to decline throughout the disease.</a:t>
            </a:r>
            <a:r>
              <a:rPr lang="en-US" sz="3400" dirty="0">
                <a:latin typeface="Arial"/>
                <a:ea typeface="Arial"/>
                <a:cs typeface="Arial"/>
                <a:sym typeface="Arial"/>
              </a:rPr>
              <a:t/>
            </a:r>
            <a:br>
              <a:rPr lang="en-US" sz="3400" dirty="0">
                <a:latin typeface="Arial"/>
                <a:ea typeface="Arial"/>
                <a:cs typeface="Arial"/>
                <a:sym typeface="Arial"/>
              </a:rPr>
            </a:br>
            <a:endParaRPr sz="3400" dirty="0">
              <a:latin typeface="Arial"/>
              <a:ea typeface="Arial"/>
              <a:cs typeface="Arial"/>
              <a:sym typeface="Arial"/>
            </a:endParaRPr>
          </a:p>
        </p:txBody>
      </p:sp>
      <p:sp>
        <p:nvSpPr>
          <p:cNvPr id="193" name="Google Shape;193;p9"/>
          <p:cNvSpPr txBox="1">
            <a:spLocks noGrp="1"/>
          </p:cNvSpPr>
          <p:nvPr>
            <p:ph type="body" idx="1"/>
          </p:nvPr>
        </p:nvSpPr>
        <p:spPr>
          <a:xfrm>
            <a:off x="1215214" y="1808922"/>
            <a:ext cx="10390632" cy="4322974"/>
          </a:xfrm>
          <a:prstGeom prst="rect">
            <a:avLst/>
          </a:prstGeom>
          <a:noFill/>
          <a:ln>
            <a:noFill/>
          </a:ln>
        </p:spPr>
        <p:txBody>
          <a:bodyPr spcFirstLastPara="1" wrap="square" lIns="91425" tIns="45700" rIns="91425" bIns="45700" anchor="t" anchorCtr="0">
            <a:normAutofit lnSpcReduction="10000"/>
          </a:bodyPr>
          <a:lstStyle/>
          <a:p>
            <a:pPr algn="l"/>
            <a:r>
              <a:rPr lang="en-US" b="1" i="0" dirty="0">
                <a:solidFill>
                  <a:schemeClr val="tx1"/>
                </a:solidFill>
                <a:effectLst/>
                <a:latin typeface="Times New Roman" panose="02020603050405020304" pitchFamily="18" charset="0"/>
                <a:cs typeface="Times New Roman" panose="02020603050405020304" pitchFamily="18" charset="0"/>
              </a:rPr>
              <a:t>Early-stage Alzheimer’s</a:t>
            </a:r>
            <a:r>
              <a:rPr lang="en-US" b="0" i="0" dirty="0">
                <a:solidFill>
                  <a:schemeClr val="tx1"/>
                </a:solidFill>
                <a:effectLst/>
                <a:latin typeface="Times New Roman" panose="02020603050405020304" pitchFamily="18" charset="0"/>
                <a:cs typeface="Times New Roman" panose="02020603050405020304" pitchFamily="18" charset="0"/>
              </a:rPr>
              <a:t> is when a person begins to experience memory loss and other cognitive difficulties, though the symptoms appear gradually to the person and their family. Alzheimer’s disease is often diagnosed at this stage.</a:t>
            </a:r>
          </a:p>
          <a:p>
            <a:pPr algn="l"/>
            <a:r>
              <a:rPr lang="en-US" b="0" i="0" dirty="0">
                <a:solidFill>
                  <a:schemeClr val="tx1"/>
                </a:solidFill>
                <a:effectLst/>
                <a:latin typeface="Times New Roman" panose="02020603050405020304" pitchFamily="18" charset="0"/>
                <a:cs typeface="Times New Roman" panose="02020603050405020304" pitchFamily="18" charset="0"/>
              </a:rPr>
              <a:t>During </a:t>
            </a:r>
            <a:r>
              <a:rPr lang="en-US" b="1" i="0" dirty="0">
                <a:solidFill>
                  <a:schemeClr val="tx1"/>
                </a:solidFill>
                <a:effectLst/>
                <a:latin typeface="Times New Roman" panose="02020603050405020304" pitchFamily="18" charset="0"/>
                <a:cs typeface="Times New Roman" panose="02020603050405020304" pitchFamily="18" charset="0"/>
              </a:rPr>
              <a:t>middle-stage Alzheimer’s</a:t>
            </a:r>
            <a:r>
              <a:rPr lang="en-US" b="0" i="0" dirty="0">
                <a:solidFill>
                  <a:schemeClr val="tx1"/>
                </a:solidFill>
                <a:effectLst/>
                <a:latin typeface="Times New Roman" panose="02020603050405020304" pitchFamily="18" charset="0"/>
                <a:cs typeface="Times New Roman" panose="02020603050405020304" pitchFamily="18" charset="0"/>
              </a:rPr>
              <a:t>, damage occurs in areas of the brain that control language, reasoning, sensory processing, and conscious thought. People at this stage may have more confusion and trouble recognizing family and friends.</a:t>
            </a:r>
          </a:p>
          <a:p>
            <a:pPr algn="l"/>
            <a:r>
              <a:rPr lang="en-US" b="0" i="0" dirty="0">
                <a:solidFill>
                  <a:schemeClr val="tx1"/>
                </a:solidFill>
                <a:effectLst/>
                <a:latin typeface="Times New Roman" panose="02020603050405020304" pitchFamily="18" charset="0"/>
                <a:cs typeface="Times New Roman" panose="02020603050405020304" pitchFamily="18" charset="0"/>
              </a:rPr>
              <a:t>In </a:t>
            </a:r>
            <a:r>
              <a:rPr lang="en-US" b="1" i="0" dirty="0">
                <a:solidFill>
                  <a:schemeClr val="tx1"/>
                </a:solidFill>
                <a:effectLst/>
                <a:latin typeface="Times New Roman" panose="02020603050405020304" pitchFamily="18" charset="0"/>
                <a:cs typeface="Times New Roman" panose="02020603050405020304" pitchFamily="18" charset="0"/>
              </a:rPr>
              <a:t>late-stage Alzheimer’s</a:t>
            </a:r>
            <a:r>
              <a:rPr lang="en-US" b="0" i="0" dirty="0">
                <a:solidFill>
                  <a:schemeClr val="tx1"/>
                </a:solidFill>
                <a:effectLst/>
                <a:latin typeface="Times New Roman" panose="02020603050405020304" pitchFamily="18" charset="0"/>
                <a:cs typeface="Times New Roman" panose="02020603050405020304" pitchFamily="18" charset="0"/>
              </a:rPr>
              <a:t>, a person cannot communicate, is completely dependent on others for care, and may be in bed most or all the time as the body shuts down.</a:t>
            </a:r>
          </a:p>
          <a:p>
            <a:pPr marL="0" lvl="0" indent="0" algn="l" rtl="0">
              <a:lnSpc>
                <a:spcPct val="90000"/>
              </a:lnSpc>
              <a:spcBef>
                <a:spcPts val="0"/>
              </a:spcBef>
              <a:spcAft>
                <a:spcPts val="0"/>
              </a:spcAft>
              <a:buClr>
                <a:schemeClr val="dk1"/>
              </a:buClr>
              <a:buSzPct val="100000"/>
              <a:buNone/>
            </a:pPr>
            <a:endParaRPr dirty="0">
              <a:latin typeface="Times New Roman" panose="02020603050405020304" pitchFamily="18" charset="0"/>
              <a:cs typeface="Times New Roman" panose="02020603050405020304" pitchFamily="18" charset="0"/>
            </a:endParaRPr>
          </a:p>
        </p:txBody>
      </p:sp>
      <p:sp>
        <p:nvSpPr>
          <p:cNvPr id="194" name="Google Shape;194;p9"/>
          <p:cNvSpPr txBox="1">
            <a:spLocks noGrp="1"/>
          </p:cNvSpPr>
          <p:nvPr>
            <p:ph type="body" idx="2"/>
          </p:nvPr>
        </p:nvSpPr>
        <p:spPr>
          <a:xfrm>
            <a:off x="13168917" y="1983056"/>
            <a:ext cx="4429817" cy="36212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None/>
            </a:pPr>
            <a:endParaRPr dirty="0"/>
          </a:p>
        </p:txBody>
      </p:sp>
      <p:sp>
        <p:nvSpPr>
          <p:cNvPr id="195" name="Google Shape;195;p9"/>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9"/>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97" name="Google Shape;197;p9"/>
          <p:cNvSpPr txBox="1"/>
          <p:nvPr/>
        </p:nvSpPr>
        <p:spPr>
          <a:xfrm>
            <a:off x="2682663" y="6444519"/>
            <a:ext cx="78769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13"/>
          <p:cNvSpPr txBox="1">
            <a:spLocks noGrp="1"/>
          </p:cNvSpPr>
          <p:nvPr>
            <p:ph type="title"/>
          </p:nvPr>
        </p:nvSpPr>
        <p:spPr>
          <a:xfrm>
            <a:off x="1166192" y="225977"/>
            <a:ext cx="10515600" cy="1325563"/>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ts val="3400"/>
              <a:buFont typeface="Times New Roman"/>
              <a:buNone/>
            </a:pPr>
            <a:r>
              <a:rPr lang="en-US" dirty="0">
                <a:latin typeface="+mj-lt"/>
              </a:rPr>
              <a:t>Alzheimer’s Disease and Genetics</a:t>
            </a:r>
            <a:br>
              <a:rPr lang="en-US" dirty="0">
                <a:latin typeface="+mj-lt"/>
              </a:rPr>
            </a:br>
            <a:r>
              <a:rPr lang="en-US" sz="2000" b="0" i="0" dirty="0">
                <a:solidFill>
                  <a:srgbClr val="000000"/>
                </a:solidFill>
                <a:effectLst/>
                <a:latin typeface="Times New Roman" panose="02020603050405020304" pitchFamily="18" charset="0"/>
                <a:cs typeface="Times New Roman" panose="02020603050405020304" pitchFamily="18" charset="0"/>
              </a:rPr>
              <a:t>In most cases, Alzheimer’s does not have a single genetic cause. Instead, it is likely influenced by multiple genes in combination with lifestyle and environmental factors. Changes in genes, called genetic variations, may increase or decrease a person’s risk of developing the disease.</a:t>
            </a:r>
            <a:endParaRPr dirty="0">
              <a:latin typeface="Times New Roman" panose="02020603050405020304" pitchFamily="18" charset="0"/>
              <a:cs typeface="Times New Roman" panose="02020603050405020304" pitchFamily="18" charset="0"/>
            </a:endParaRPr>
          </a:p>
        </p:txBody>
      </p:sp>
      <p:sp>
        <p:nvSpPr>
          <p:cNvPr id="246" name="Google Shape;246;p13"/>
          <p:cNvSpPr txBox="1">
            <a:spLocks noGrp="1"/>
          </p:cNvSpPr>
          <p:nvPr>
            <p:ph type="body" idx="1"/>
          </p:nvPr>
        </p:nvSpPr>
        <p:spPr>
          <a:xfrm>
            <a:off x="1363315" y="1649896"/>
            <a:ext cx="10515600" cy="4842979"/>
          </a:xfrm>
          <a:prstGeom prst="rect">
            <a:avLst/>
          </a:prstGeom>
          <a:noFill/>
          <a:ln>
            <a:noFill/>
          </a:ln>
        </p:spPr>
        <p:txBody>
          <a:bodyPr spcFirstLastPara="1" wrap="square" lIns="91425" tIns="45700" rIns="91425" bIns="45700" anchor="t" anchorCtr="0">
            <a:noAutofit/>
          </a:bodyPr>
          <a:lstStyle/>
          <a:p>
            <a:pPr algn="l"/>
            <a:r>
              <a:rPr lang="en-US" sz="1800" b="0" i="0" dirty="0">
                <a:solidFill>
                  <a:schemeClr val="tx1"/>
                </a:solidFill>
                <a:effectLst/>
                <a:latin typeface="Times New Roman" panose="02020603050405020304" pitchFamily="18" charset="0"/>
                <a:cs typeface="Times New Roman" panose="02020603050405020304" pitchFamily="18" charset="0"/>
              </a:rPr>
              <a:t>Scientists currently know of more than 70 genetic regions associated with Alzheimer’s. Of the genetic variants associated with Alzheimer’s so far, only three are known to cause the disease. Although it happens rarely, when someone inherits an altered version of one of these genes — </a:t>
            </a:r>
            <a:r>
              <a:rPr lang="en-US" sz="1800" b="0" i="1" dirty="0">
                <a:solidFill>
                  <a:schemeClr val="tx1"/>
                </a:solidFill>
                <a:effectLst/>
                <a:latin typeface="Times New Roman" panose="02020603050405020304" pitchFamily="18" charset="0"/>
                <a:cs typeface="Times New Roman" panose="02020603050405020304" pitchFamily="18" charset="0"/>
              </a:rPr>
              <a:t>APP, PSEN1, or PSEN2</a:t>
            </a:r>
            <a:r>
              <a:rPr lang="en-US" sz="1800" b="0" i="0" dirty="0">
                <a:solidFill>
                  <a:schemeClr val="tx1"/>
                </a:solidFill>
                <a:effectLst/>
                <a:latin typeface="Times New Roman" panose="02020603050405020304" pitchFamily="18" charset="0"/>
                <a:cs typeface="Times New Roman" panose="02020603050405020304" pitchFamily="18" charset="0"/>
              </a:rPr>
              <a:t> — they will likely develop Alzheimer’s before age 65 and sometimes much earlier.</a:t>
            </a:r>
          </a:p>
          <a:p>
            <a:pPr algn="l"/>
            <a:r>
              <a:rPr lang="en-US" sz="1800" b="0" i="0" dirty="0">
                <a:solidFill>
                  <a:schemeClr val="tx1"/>
                </a:solidFill>
                <a:effectLst/>
                <a:latin typeface="Times New Roman" panose="02020603050405020304" pitchFamily="18" charset="0"/>
                <a:cs typeface="Times New Roman" panose="02020603050405020304" pitchFamily="18" charset="0"/>
              </a:rPr>
              <a:t>People with Down syndrome also have a higher risk of developing Alzheimer’s earlier in life. Down syndrome results from having an extra chromosome 21, which carries the </a:t>
            </a:r>
            <a:r>
              <a:rPr lang="en-US" sz="1800" b="0" i="1" dirty="0">
                <a:solidFill>
                  <a:schemeClr val="tx1"/>
                </a:solidFill>
                <a:effectLst/>
                <a:latin typeface="Times New Roman" panose="02020603050405020304" pitchFamily="18" charset="0"/>
                <a:cs typeface="Times New Roman" panose="02020603050405020304" pitchFamily="18" charset="0"/>
              </a:rPr>
              <a:t>APP</a:t>
            </a:r>
            <a:r>
              <a:rPr lang="en-US" sz="1800" b="0" i="0" dirty="0">
                <a:solidFill>
                  <a:schemeClr val="tx1"/>
                </a:solidFill>
                <a:effectLst/>
                <a:latin typeface="Times New Roman" panose="02020603050405020304" pitchFamily="18" charset="0"/>
                <a:cs typeface="Times New Roman" panose="02020603050405020304" pitchFamily="18" charset="0"/>
              </a:rPr>
              <a:t> gene that produces the amyloid precursor protein. Too much of this protein leads to a build-up of beta-amyloid plaques in the brain. Estimates suggest that 50% or more of people living with Down syndrome will develop Alzheimer’s with symptoms appearing in their 50s and 60s.</a:t>
            </a:r>
          </a:p>
          <a:p>
            <a:pPr algn="l"/>
            <a:r>
              <a:rPr lang="en-US" sz="1800" b="0" i="0" dirty="0">
                <a:solidFill>
                  <a:schemeClr val="tx1"/>
                </a:solidFill>
                <a:effectLst/>
                <a:latin typeface="Times New Roman" panose="02020603050405020304" pitchFamily="18" charset="0"/>
                <a:cs typeface="Times New Roman" panose="02020603050405020304" pitchFamily="18" charset="0"/>
              </a:rPr>
              <a:t>Another genetic variation, in the </a:t>
            </a:r>
            <a:r>
              <a:rPr lang="en-US" sz="1800" b="0" i="1" dirty="0">
                <a:solidFill>
                  <a:schemeClr val="tx1"/>
                </a:solidFill>
                <a:effectLst/>
                <a:latin typeface="Times New Roman" panose="02020603050405020304" pitchFamily="18" charset="0"/>
                <a:cs typeface="Times New Roman" panose="02020603050405020304" pitchFamily="18" charset="0"/>
              </a:rPr>
              <a:t>APOE</a:t>
            </a:r>
            <a:r>
              <a:rPr lang="en-US" sz="1800" b="0" i="0" dirty="0">
                <a:solidFill>
                  <a:schemeClr val="tx1"/>
                </a:solidFill>
                <a:effectLst/>
                <a:latin typeface="Times New Roman" panose="02020603050405020304" pitchFamily="18" charset="0"/>
                <a:cs typeface="Times New Roman" panose="02020603050405020304" pitchFamily="18" charset="0"/>
              </a:rPr>
              <a:t> gene, which has several forms, is known to influence the risk of Alzheimer’s. Specifically, </a:t>
            </a:r>
            <a:r>
              <a:rPr lang="en-US" sz="1800" b="0" i="1" dirty="0">
                <a:solidFill>
                  <a:schemeClr val="tx1"/>
                </a:solidFill>
                <a:effectLst/>
                <a:latin typeface="Times New Roman" panose="02020603050405020304" pitchFamily="18" charset="0"/>
                <a:cs typeface="Times New Roman" panose="02020603050405020304" pitchFamily="18" charset="0"/>
              </a:rPr>
              <a:t>APOE </a:t>
            </a:r>
            <a:r>
              <a:rPr lang="el-GR" sz="1800" b="0" i="1" dirty="0">
                <a:solidFill>
                  <a:schemeClr val="tx1"/>
                </a:solidFill>
                <a:effectLst/>
                <a:latin typeface="Times New Roman" panose="02020603050405020304" pitchFamily="18" charset="0"/>
                <a:cs typeface="Times New Roman" panose="02020603050405020304" pitchFamily="18" charset="0"/>
              </a:rPr>
              <a:t>ε4</a:t>
            </a:r>
            <a:r>
              <a:rPr lang="el-GR" sz="1800" b="0" i="0" dirty="0">
                <a:solidFill>
                  <a:schemeClr val="tx1"/>
                </a:solidFill>
                <a:effectLst/>
                <a:latin typeface="Times New Roman" panose="02020603050405020304" pitchFamily="18" charset="0"/>
                <a:cs typeface="Times New Roman" panose="02020603050405020304" pitchFamily="18" charset="0"/>
              </a:rPr>
              <a:t> </a:t>
            </a:r>
            <a:r>
              <a:rPr lang="en-US" sz="1800" b="0" i="0" dirty="0">
                <a:solidFill>
                  <a:schemeClr val="tx1"/>
                </a:solidFill>
                <a:effectLst/>
                <a:latin typeface="Times New Roman" panose="02020603050405020304" pitchFamily="18" charset="0"/>
                <a:cs typeface="Times New Roman" panose="02020603050405020304" pitchFamily="18" charset="0"/>
              </a:rPr>
              <a:t>increases a person’s risk of developing Alzheimer’s and is also associated with developing Alzheimer’s earlier in life for certain populations. </a:t>
            </a:r>
            <a:r>
              <a:rPr lang="en-US" sz="1800" b="0" i="1" dirty="0">
                <a:solidFill>
                  <a:schemeClr val="tx1"/>
                </a:solidFill>
                <a:effectLst/>
                <a:latin typeface="Times New Roman" panose="02020603050405020304" pitchFamily="18" charset="0"/>
                <a:cs typeface="Times New Roman" panose="02020603050405020304" pitchFamily="18" charset="0"/>
              </a:rPr>
              <a:t>APOE </a:t>
            </a:r>
            <a:r>
              <a:rPr lang="el-GR" sz="1800" b="0" i="1" dirty="0">
                <a:solidFill>
                  <a:schemeClr val="tx1"/>
                </a:solidFill>
                <a:effectLst/>
                <a:latin typeface="Times New Roman" panose="02020603050405020304" pitchFamily="18" charset="0"/>
                <a:cs typeface="Times New Roman" panose="02020603050405020304" pitchFamily="18" charset="0"/>
              </a:rPr>
              <a:t>ε2</a:t>
            </a:r>
            <a:r>
              <a:rPr lang="el-GR" sz="1800" b="0" i="0" dirty="0">
                <a:solidFill>
                  <a:schemeClr val="tx1"/>
                </a:solidFill>
                <a:effectLst/>
                <a:latin typeface="Times New Roman" panose="02020603050405020304" pitchFamily="18" charset="0"/>
                <a:cs typeface="Times New Roman" panose="02020603050405020304" pitchFamily="18" charset="0"/>
              </a:rPr>
              <a:t> </a:t>
            </a:r>
            <a:r>
              <a:rPr lang="en-US" sz="1800" b="0" i="0" dirty="0">
                <a:solidFill>
                  <a:schemeClr val="tx1"/>
                </a:solidFill>
                <a:effectLst/>
                <a:latin typeface="Times New Roman" panose="02020603050405020304" pitchFamily="18" charset="0"/>
                <a:cs typeface="Times New Roman" panose="02020603050405020304" pitchFamily="18" charset="0"/>
              </a:rPr>
              <a:t>may provide some protection against Alzheimer’s.</a:t>
            </a:r>
          </a:p>
          <a:p>
            <a:pPr algn="l"/>
            <a:r>
              <a:rPr lang="en-US" sz="1800" b="0" i="0" dirty="0">
                <a:solidFill>
                  <a:schemeClr val="tx1"/>
                </a:solidFill>
                <a:effectLst/>
                <a:latin typeface="Times New Roman" panose="02020603050405020304" pitchFamily="18" charset="0"/>
                <a:cs typeface="Times New Roman" panose="02020603050405020304" pitchFamily="18" charset="0"/>
              </a:rPr>
              <a:t>Changes in different genes, along with other biomedical, lifestyle, and environmental factors, play a role in potentially developing Alzheimer’s. Still, it is never known for certain if any individual will or will not develop the disease</a:t>
            </a:r>
          </a:p>
          <a:p>
            <a:pPr marL="0" indent="0">
              <a:spcBef>
                <a:spcPts val="0"/>
              </a:spcBef>
              <a:buNone/>
            </a:pP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endParaRPr sz="1800" dirty="0">
              <a:latin typeface="Times New Roman" panose="02020603050405020304" pitchFamily="18" charset="0"/>
              <a:cs typeface="Times New Roman" panose="02020603050405020304" pitchFamily="18" charset="0"/>
            </a:endParaRPr>
          </a:p>
        </p:txBody>
      </p:sp>
      <p:sp>
        <p:nvSpPr>
          <p:cNvPr id="248" name="Google Shape;248;p13"/>
          <p:cNvSpPr/>
          <p:nvPr/>
        </p:nvSpPr>
        <p:spPr>
          <a:xfrm>
            <a:off x="0" y="0"/>
            <a:ext cx="1050233" cy="6857572"/>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13"/>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0" name="Google Shape;250;p13"/>
          <p:cNvSpPr txBox="1"/>
          <p:nvPr/>
        </p:nvSpPr>
        <p:spPr>
          <a:xfrm>
            <a:off x="2773254" y="6418662"/>
            <a:ext cx="99930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14"/>
          <p:cNvSpPr/>
          <p:nvPr/>
        </p:nvSpPr>
        <p:spPr>
          <a:xfrm>
            <a:off x="0" y="1143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14"/>
          <p:cNvSpPr txBox="1">
            <a:spLocks noGrp="1"/>
          </p:cNvSpPr>
          <p:nvPr>
            <p:ph type="title"/>
          </p:nvPr>
        </p:nvSpPr>
        <p:spPr>
          <a:xfrm>
            <a:off x="1393043" y="268248"/>
            <a:ext cx="6247722" cy="14617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US" dirty="0">
                <a:latin typeface="Arial"/>
                <a:ea typeface="Arial"/>
                <a:cs typeface="Arial"/>
                <a:sym typeface="Arial"/>
              </a:rPr>
              <a:t>CASE STUDY</a:t>
            </a:r>
            <a:endParaRPr dirty="0"/>
          </a:p>
        </p:txBody>
      </p:sp>
      <p:sp>
        <p:nvSpPr>
          <p:cNvPr id="257" name="Google Shape;257;p14"/>
          <p:cNvSpPr txBox="1">
            <a:spLocks noGrp="1"/>
          </p:cNvSpPr>
          <p:nvPr>
            <p:ph type="body" idx="1"/>
          </p:nvPr>
        </p:nvSpPr>
        <p:spPr>
          <a:xfrm>
            <a:off x="1246065" y="1076087"/>
            <a:ext cx="7887807" cy="517080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US" sz="1800" b="1" dirty="0">
                <a:latin typeface="Sorts Mill Goudy"/>
                <a:ea typeface="Sorts Mill Goudy"/>
                <a:cs typeface="Sorts Mill Goudy"/>
                <a:sym typeface="Sorts Mill Goudy"/>
              </a:rPr>
              <a:t>Patient</a:t>
            </a:r>
            <a:r>
              <a:rPr lang="en-US" sz="1800" dirty="0">
                <a:latin typeface="Sorts Mill Goudy"/>
                <a:ea typeface="Sorts Mill Goudy"/>
                <a:cs typeface="Sorts Mill Goudy"/>
                <a:sym typeface="Sorts Mill Goudy"/>
              </a:rPr>
              <a:t>: </a:t>
            </a:r>
            <a:r>
              <a:rPr lang="hu-HU" sz="1800" dirty="0" err="1" smtClean="0">
                <a:latin typeface="+mn-lt"/>
                <a:ea typeface="Sorts Mill Goudy"/>
                <a:cs typeface="Sorts Mill Goudy"/>
                <a:sym typeface="Sorts Mill Goudy"/>
              </a:rPr>
              <a:t>Female</a:t>
            </a:r>
            <a:endParaRPr lang="en-US" sz="1800" dirty="0">
              <a:latin typeface="+mn-lt"/>
              <a:ea typeface="Sorts Mill Goudy"/>
              <a:cs typeface="Sorts Mill Goudy"/>
              <a:sym typeface="Sorts Mill Goudy"/>
            </a:endParaRPr>
          </a:p>
          <a:p>
            <a:pPr marL="0" lvl="0" indent="0" algn="l" rtl="0">
              <a:lnSpc>
                <a:spcPct val="100000"/>
              </a:lnSpc>
              <a:spcBef>
                <a:spcPts val="0"/>
              </a:spcBef>
              <a:spcAft>
                <a:spcPts val="0"/>
              </a:spcAft>
              <a:buClr>
                <a:schemeClr val="dk1"/>
              </a:buClr>
              <a:buSzPts val="1800"/>
              <a:buNone/>
            </a:pPr>
            <a:r>
              <a:rPr lang="en-US" sz="1800" b="1" dirty="0">
                <a:latin typeface="Sorts Mill Goudy"/>
                <a:ea typeface="Sorts Mill Goudy"/>
                <a:cs typeface="Sorts Mill Goudy"/>
                <a:sym typeface="Sorts Mill Goudy"/>
              </a:rPr>
              <a:t>Age</a:t>
            </a:r>
            <a:r>
              <a:rPr lang="en-US" sz="1800" dirty="0">
                <a:latin typeface="Sorts Mill Goudy"/>
                <a:ea typeface="Sorts Mill Goudy"/>
                <a:cs typeface="Sorts Mill Goudy"/>
                <a:sym typeface="Sorts Mill Goudy"/>
              </a:rPr>
              <a:t>: </a:t>
            </a:r>
            <a:r>
              <a:rPr lang="hu-HU" sz="1800" dirty="0" smtClean="0">
                <a:latin typeface="+mn-lt"/>
                <a:ea typeface="Sorts Mill Goudy"/>
                <a:cs typeface="Sorts Mill Goudy"/>
                <a:sym typeface="Sorts Mill Goudy"/>
              </a:rPr>
              <a:t>70</a:t>
            </a:r>
          </a:p>
          <a:p>
            <a:pPr marL="0" lvl="0" indent="0" algn="l" rtl="0">
              <a:lnSpc>
                <a:spcPct val="100000"/>
              </a:lnSpc>
              <a:spcBef>
                <a:spcPts val="0"/>
              </a:spcBef>
              <a:spcAft>
                <a:spcPts val="0"/>
              </a:spcAft>
              <a:buClr>
                <a:schemeClr val="dk1"/>
              </a:buClr>
              <a:buSzPts val="1800"/>
              <a:buNone/>
            </a:pPr>
            <a:endParaRPr sz="1800" dirty="0">
              <a:latin typeface="+mn-lt"/>
              <a:ea typeface="Sorts Mill Goudy"/>
              <a:cs typeface="Calibri" panose="020F0502020204030204" pitchFamily="34" charset="0"/>
              <a:sym typeface="Sorts Mill Goudy"/>
            </a:endParaRPr>
          </a:p>
          <a:p>
            <a:pPr marL="0" lvl="0" indent="0">
              <a:lnSpc>
                <a:spcPct val="100000"/>
              </a:lnSpc>
              <a:spcBef>
                <a:spcPts val="600"/>
              </a:spcBef>
              <a:buNone/>
            </a:pPr>
            <a:r>
              <a:rPr lang="en-US" sz="1800" b="1" dirty="0" smtClean="0">
                <a:latin typeface="+mn-lt"/>
                <a:ea typeface="Sorts Mill Goudy"/>
                <a:cs typeface="Sorts Mill Goudy"/>
                <a:sym typeface="Sorts Mill Goudy"/>
              </a:rPr>
              <a:t>Medical </a:t>
            </a:r>
            <a:r>
              <a:rPr lang="en-US" sz="1800" b="1" dirty="0">
                <a:latin typeface="+mn-lt"/>
                <a:ea typeface="Sorts Mill Goudy"/>
                <a:cs typeface="Sorts Mill Goudy"/>
                <a:sym typeface="Sorts Mill Goudy"/>
              </a:rPr>
              <a:t>history</a:t>
            </a:r>
            <a:r>
              <a:rPr lang="en-US" sz="1800" dirty="0" smtClean="0">
                <a:latin typeface="+mn-lt"/>
                <a:ea typeface="Sorts Mill Goudy"/>
                <a:cs typeface="Sorts Mill Goudy"/>
                <a:sym typeface="Sorts Mill Goudy"/>
              </a:rPr>
              <a:t>:</a:t>
            </a:r>
            <a:endParaRPr lang="hu-HU" sz="1800" dirty="0" smtClean="0">
              <a:latin typeface="+mn-lt"/>
              <a:ea typeface="Sorts Mill Goudy"/>
              <a:cs typeface="Sorts Mill Goudy"/>
              <a:sym typeface="Sorts Mill Goudy"/>
            </a:endParaRPr>
          </a:p>
          <a:p>
            <a:pPr marL="0" lvl="0" indent="0">
              <a:lnSpc>
                <a:spcPct val="100000"/>
              </a:lnSpc>
              <a:spcBef>
                <a:spcPts val="600"/>
              </a:spcBef>
              <a:buNone/>
            </a:pPr>
            <a:r>
              <a:rPr lang="en-US" sz="1800" dirty="0">
                <a:latin typeface="+mn-lt"/>
                <a:ea typeface="Sorts Mill Goudy"/>
                <a:cs typeface="Sorts Mill Goudy"/>
                <a:sym typeface="Sorts Mill Goudy"/>
              </a:rPr>
              <a:t>Alzheimer's disease was diagnosed </a:t>
            </a:r>
            <a:r>
              <a:rPr lang="hu-HU" sz="1800" dirty="0" smtClean="0">
                <a:latin typeface="+mn-lt"/>
                <a:ea typeface="Sorts Mill Goudy"/>
                <a:cs typeface="Sorts Mill Goudy"/>
                <a:sym typeface="Sorts Mill Goudy"/>
              </a:rPr>
              <a:t>2</a:t>
            </a:r>
            <a:r>
              <a:rPr lang="en-US" sz="1800" dirty="0" smtClean="0">
                <a:latin typeface="+mn-lt"/>
                <a:ea typeface="Sorts Mill Goudy"/>
                <a:cs typeface="Sorts Mill Goudy"/>
                <a:sym typeface="Sorts Mill Goudy"/>
              </a:rPr>
              <a:t> year</a:t>
            </a:r>
            <a:r>
              <a:rPr lang="hu-HU" sz="1800" smtClean="0">
                <a:latin typeface="+mn-lt"/>
                <a:ea typeface="Sorts Mill Goudy"/>
                <a:cs typeface="Sorts Mill Goudy"/>
                <a:sym typeface="Sorts Mill Goudy"/>
              </a:rPr>
              <a:t>s</a:t>
            </a:r>
            <a:r>
              <a:rPr lang="en-US" sz="1800" smtClean="0">
                <a:latin typeface="+mn-lt"/>
                <a:ea typeface="Sorts Mill Goudy"/>
                <a:cs typeface="Sorts Mill Goudy"/>
                <a:sym typeface="Sorts Mill Goudy"/>
              </a:rPr>
              <a:t> </a:t>
            </a:r>
            <a:r>
              <a:rPr lang="en-US" sz="1800" dirty="0" smtClean="0">
                <a:latin typeface="+mn-lt"/>
                <a:ea typeface="Sorts Mill Goudy"/>
                <a:cs typeface="Sorts Mill Goudy"/>
                <a:sym typeface="Sorts Mill Goudy"/>
              </a:rPr>
              <a:t>ago</a:t>
            </a:r>
            <a:endParaRPr lang="hu-HU" sz="1800" dirty="0" smtClean="0">
              <a:latin typeface="+mn-lt"/>
              <a:ea typeface="Sorts Mill Goudy"/>
              <a:cs typeface="Sorts Mill Goudy"/>
              <a:sym typeface="Sorts Mill Goudy"/>
            </a:endParaRPr>
          </a:p>
          <a:p>
            <a:pPr marL="0" lvl="0" indent="0">
              <a:lnSpc>
                <a:spcPct val="100000"/>
              </a:lnSpc>
              <a:spcBef>
                <a:spcPts val="600"/>
              </a:spcBef>
              <a:buNone/>
            </a:pPr>
            <a:r>
              <a:rPr lang="en-US" sz="1800" dirty="0" smtClean="0">
                <a:latin typeface="+mn-lt"/>
                <a:ea typeface="Sorts Mill Goudy"/>
                <a:cs typeface="Sorts Mill Goudy"/>
                <a:sym typeface="Sorts Mill Goudy"/>
              </a:rPr>
              <a:t>Clinical </a:t>
            </a:r>
            <a:r>
              <a:rPr lang="en-US" sz="1800" dirty="0">
                <a:latin typeface="+mn-lt"/>
                <a:ea typeface="Sorts Mill Goudy"/>
                <a:cs typeface="Sorts Mill Goudy"/>
                <a:sym typeface="Sorts Mill Goudy"/>
              </a:rPr>
              <a:t>test:</a:t>
            </a:r>
          </a:p>
          <a:p>
            <a:pPr marL="0" lvl="0" indent="0">
              <a:lnSpc>
                <a:spcPct val="100000"/>
              </a:lnSpc>
              <a:spcBef>
                <a:spcPts val="600"/>
              </a:spcBef>
              <a:buNone/>
            </a:pPr>
            <a:r>
              <a:rPr lang="en-US" sz="1800" dirty="0">
                <a:latin typeface="+mn-lt"/>
                <a:ea typeface="Sorts Mill Goudy"/>
                <a:cs typeface="Sorts Mill Goudy"/>
                <a:sym typeface="Sorts Mill Goudy"/>
              </a:rPr>
              <a:t>The Mini-Mental State Examination (MMSE) is a 30-point, quick-to-take cognitive test that is mainly used to identify dementia and assess its severity in medical, clinical psychologist and neuropsychological </a:t>
            </a:r>
            <a:r>
              <a:rPr lang="en-US" sz="1800" dirty="0" err="1">
                <a:latin typeface="+mn-lt"/>
                <a:ea typeface="Sorts Mill Goudy"/>
                <a:cs typeface="Sorts Mill Goudy"/>
                <a:sym typeface="Sorts Mill Goudy"/>
              </a:rPr>
              <a:t>practice.The</a:t>
            </a:r>
            <a:r>
              <a:rPr lang="en-US" sz="1800" dirty="0">
                <a:latin typeface="+mn-lt"/>
                <a:ea typeface="Sorts Mill Goudy"/>
                <a:cs typeface="Sorts Mill Goudy"/>
                <a:sym typeface="Sorts Mill Goudy"/>
              </a:rPr>
              <a:t> interval from 30 to 29 is considered normal, points 27-28 may indicate a mild neurocognitive disorder, for those from 26 to 20 we assume mild dementia, from 19 to 10 moderate, and from 9 below severe we are talking about dementia.</a:t>
            </a:r>
          </a:p>
          <a:p>
            <a:pPr marL="0" lvl="0" indent="0">
              <a:lnSpc>
                <a:spcPct val="100000"/>
              </a:lnSpc>
              <a:spcBef>
                <a:spcPts val="600"/>
              </a:spcBef>
              <a:buNone/>
            </a:pPr>
            <a:r>
              <a:rPr lang="en-US" sz="1800" dirty="0">
                <a:latin typeface="+mn-lt"/>
                <a:ea typeface="Sorts Mill Goudy"/>
                <a:cs typeface="Sorts Mill Goudy"/>
                <a:sym typeface="Sorts Mill Goudy"/>
              </a:rPr>
              <a:t>In </a:t>
            </a:r>
            <a:r>
              <a:rPr lang="en-US" sz="1800" dirty="0" smtClean="0">
                <a:latin typeface="+mn-lt"/>
                <a:ea typeface="Sorts Mill Goudy"/>
                <a:cs typeface="Sorts Mill Goudy"/>
                <a:sym typeface="Sorts Mill Goudy"/>
              </a:rPr>
              <a:t>h</a:t>
            </a:r>
            <a:r>
              <a:rPr lang="hu-HU" sz="1800" dirty="0" err="1" smtClean="0">
                <a:latin typeface="+mn-lt"/>
                <a:ea typeface="Sorts Mill Goudy"/>
                <a:cs typeface="Sorts Mill Goudy"/>
                <a:sym typeface="Sorts Mill Goudy"/>
              </a:rPr>
              <a:t>er</a:t>
            </a:r>
            <a:r>
              <a:rPr lang="en-US" sz="1800" dirty="0" smtClean="0">
                <a:latin typeface="+mn-lt"/>
                <a:ea typeface="Sorts Mill Goudy"/>
                <a:cs typeface="Sorts Mill Goudy"/>
                <a:sym typeface="Sorts Mill Goudy"/>
              </a:rPr>
              <a:t> </a:t>
            </a:r>
            <a:r>
              <a:rPr lang="en-US" sz="1800" dirty="0">
                <a:latin typeface="+mn-lt"/>
                <a:ea typeface="Sorts Mill Goudy"/>
                <a:cs typeface="Sorts Mill Goudy"/>
                <a:sym typeface="Sorts Mill Goudy"/>
              </a:rPr>
              <a:t>case the result: </a:t>
            </a:r>
            <a:r>
              <a:rPr lang="hu-HU" sz="1800" dirty="0" smtClean="0">
                <a:latin typeface="+mn-lt"/>
                <a:ea typeface="Sorts Mill Goudy"/>
                <a:cs typeface="Sorts Mill Goudy"/>
                <a:sym typeface="Sorts Mill Goudy"/>
              </a:rPr>
              <a:t>22</a:t>
            </a:r>
            <a:endParaRPr lang="en-US" sz="1800" dirty="0">
              <a:latin typeface="+mn-lt"/>
              <a:ea typeface="Sorts Mill Goudy"/>
              <a:cs typeface="Sorts Mill Goudy"/>
              <a:sym typeface="Sorts Mill Goudy"/>
            </a:endParaRPr>
          </a:p>
          <a:p>
            <a:pPr marL="0" lvl="0" indent="0">
              <a:lnSpc>
                <a:spcPct val="100000"/>
              </a:lnSpc>
              <a:spcBef>
                <a:spcPts val="600"/>
              </a:spcBef>
              <a:buNone/>
            </a:pPr>
            <a:endParaRPr lang="hu-HU" sz="1800" dirty="0">
              <a:latin typeface="+mn-lt"/>
              <a:ea typeface="Sorts Mill Goudy"/>
              <a:cs typeface="Sorts Mill Goudy"/>
              <a:sym typeface="Sorts Mill Goudy"/>
            </a:endParaRPr>
          </a:p>
          <a:p>
            <a:pPr marL="0" indent="0">
              <a:spcBef>
                <a:spcPts val="0"/>
              </a:spcBef>
              <a:buSzPct val="100000"/>
              <a:buNone/>
            </a:pPr>
            <a:endParaRPr lang="hu-HU" sz="1800" dirty="0">
              <a:latin typeface="Times New Roman" panose="02020603050405020304" pitchFamily="18" charset="0"/>
              <a:cs typeface="Times New Roman" panose="02020603050405020304" pitchFamily="18" charset="0"/>
            </a:endParaRPr>
          </a:p>
          <a:p>
            <a:pPr marL="0" lvl="0" indent="0">
              <a:lnSpc>
                <a:spcPct val="100000"/>
              </a:lnSpc>
              <a:spcBef>
                <a:spcPts val="600"/>
              </a:spcBef>
              <a:buNone/>
            </a:pPr>
            <a:endParaRPr lang="hu-HU" sz="1800" dirty="0">
              <a:latin typeface="Sorts Mill Goudy"/>
              <a:ea typeface="Sorts Mill Goudy"/>
              <a:cs typeface="Sorts Mill Goudy"/>
              <a:sym typeface="Sorts Mill Goudy"/>
            </a:endParaRPr>
          </a:p>
          <a:p>
            <a:pPr marL="0" lvl="0" indent="0" algn="l" rtl="0">
              <a:lnSpc>
                <a:spcPct val="100000"/>
              </a:lnSpc>
              <a:spcBef>
                <a:spcPts val="600"/>
              </a:spcBef>
              <a:spcAft>
                <a:spcPts val="0"/>
              </a:spcAft>
              <a:buClr>
                <a:schemeClr val="dk1"/>
              </a:buClr>
              <a:buSzPts val="1800"/>
              <a:buNone/>
            </a:pPr>
            <a:endParaRPr sz="1800" dirty="0">
              <a:latin typeface="Sorts Mill Goudy"/>
              <a:ea typeface="Sorts Mill Goudy"/>
              <a:cs typeface="Sorts Mill Goudy"/>
              <a:sym typeface="Sorts Mill Goudy"/>
            </a:endParaRPr>
          </a:p>
        </p:txBody>
      </p:sp>
      <p:sp>
        <p:nvSpPr>
          <p:cNvPr id="258" name="Google Shape;258;p14"/>
          <p:cNvSpPr/>
          <p:nvPr/>
        </p:nvSpPr>
        <p:spPr>
          <a:xfrm>
            <a:off x="8219545" y="1333265"/>
            <a:ext cx="2926988" cy="2594434"/>
          </a:xfrm>
          <a:custGeom>
            <a:avLst/>
            <a:gdLst/>
            <a:ahLst/>
            <a:cxnLst/>
            <a:rect l="l" t="t" r="r" b="b"/>
            <a:pathLst>
              <a:path w="2991693" h="2651787" extrusionOk="0">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14"/>
          <p:cNvSpPr/>
          <p:nvPr/>
        </p:nvSpPr>
        <p:spPr>
          <a:xfrm>
            <a:off x="7575032"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4"/>
          <p:cNvSpPr/>
          <p:nvPr/>
        </p:nvSpPr>
        <p:spPr>
          <a:xfrm>
            <a:off x="8152922"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14"/>
          <p:cNvSpPr/>
          <p:nvPr/>
        </p:nvSpPr>
        <p:spPr>
          <a:xfrm>
            <a:off x="0" y="51357"/>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2" name="Google Shape;262;p14" descr="Picture 7"/>
          <p:cNvPicPr preferRelativeResize="0"/>
          <p:nvPr/>
        </p:nvPicPr>
        <p:blipFill rotWithShape="1">
          <a:blip r:embed="rId3">
            <a:alphaModFix/>
          </a:blip>
          <a:srcRect/>
          <a:stretch/>
        </p:blipFill>
        <p:spPr>
          <a:xfrm>
            <a:off x="8517928" y="1560918"/>
            <a:ext cx="2229984" cy="2241191"/>
          </a:xfrm>
          <a:prstGeom prst="rect">
            <a:avLst/>
          </a:prstGeom>
          <a:noFill/>
          <a:ln>
            <a:noFill/>
          </a:ln>
        </p:spPr>
      </p:pic>
      <p:sp>
        <p:nvSpPr>
          <p:cNvPr id="263" name="Google Shape;263;p14"/>
          <p:cNvSpPr/>
          <p:nvPr/>
        </p:nvSpPr>
        <p:spPr>
          <a:xfrm rot="10800000" flipH="1">
            <a:off x="1050232" y="6400796"/>
            <a:ext cx="11141767" cy="498621"/>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64" name="Google Shape;264;p14"/>
          <p:cNvSpPr txBox="1"/>
          <p:nvPr/>
        </p:nvSpPr>
        <p:spPr>
          <a:xfrm>
            <a:off x="2638697" y="6465441"/>
            <a:ext cx="86476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5"/>
          <p:cNvSpPr/>
          <p:nvPr/>
        </p:nvSpPr>
        <p:spPr>
          <a:xfrm>
            <a:off x="13129" y="-34409"/>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15"/>
          <p:cNvSpPr txBox="1">
            <a:spLocks noGrp="1"/>
          </p:cNvSpPr>
          <p:nvPr>
            <p:ph type="title"/>
          </p:nvPr>
        </p:nvSpPr>
        <p:spPr>
          <a:xfrm>
            <a:off x="1116856" y="344723"/>
            <a:ext cx="6247722" cy="146177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dirty="0">
                <a:latin typeface="Arial"/>
                <a:ea typeface="Arial"/>
                <a:cs typeface="Arial"/>
                <a:sym typeface="Arial"/>
              </a:rPr>
              <a:t>Conventional Treatment</a:t>
            </a:r>
            <a:br>
              <a:rPr lang="en-US" dirty="0">
                <a:latin typeface="Arial"/>
                <a:ea typeface="Arial"/>
                <a:cs typeface="Arial"/>
                <a:sym typeface="Arial"/>
              </a:rPr>
            </a:br>
            <a:r>
              <a:rPr lang="en-US" dirty="0">
                <a:latin typeface="Arial"/>
                <a:ea typeface="Arial"/>
                <a:cs typeface="Arial"/>
                <a:sym typeface="Arial"/>
              </a:rPr>
              <a:t/>
            </a:r>
            <a:br>
              <a:rPr lang="en-US" dirty="0">
                <a:latin typeface="Arial"/>
                <a:ea typeface="Arial"/>
                <a:cs typeface="Arial"/>
                <a:sym typeface="Arial"/>
              </a:rPr>
            </a:br>
            <a:r>
              <a:rPr lang="en-US" dirty="0">
                <a:latin typeface="Arial"/>
                <a:ea typeface="Arial"/>
                <a:cs typeface="Arial"/>
                <a:sym typeface="Arial"/>
              </a:rPr>
              <a:t/>
            </a:r>
            <a:br>
              <a:rPr lang="en-US" dirty="0">
                <a:latin typeface="Arial"/>
                <a:ea typeface="Arial"/>
                <a:cs typeface="Arial"/>
                <a:sym typeface="Arial"/>
              </a:rPr>
            </a:br>
            <a:r>
              <a:rPr lang="en-US" dirty="0">
                <a:latin typeface="Arial"/>
                <a:ea typeface="Arial"/>
                <a:cs typeface="Arial"/>
                <a:sym typeface="Arial"/>
              </a:rPr>
              <a:t/>
            </a:r>
            <a:br>
              <a:rPr lang="en-US" dirty="0">
                <a:latin typeface="Arial"/>
                <a:ea typeface="Arial"/>
                <a:cs typeface="Arial"/>
                <a:sym typeface="Arial"/>
              </a:rPr>
            </a:br>
            <a:r>
              <a:rPr lang="en-US" dirty="0">
                <a:latin typeface="Arial"/>
                <a:ea typeface="Arial"/>
                <a:cs typeface="Arial"/>
                <a:sym typeface="Arial"/>
              </a:rPr>
              <a:t/>
            </a:r>
            <a:br>
              <a:rPr lang="en-US" dirty="0">
                <a:latin typeface="Arial"/>
                <a:ea typeface="Arial"/>
                <a:cs typeface="Arial"/>
                <a:sym typeface="Arial"/>
              </a:rPr>
            </a:br>
            <a:r>
              <a:rPr lang="en-US" dirty="0">
                <a:latin typeface="Arial"/>
                <a:ea typeface="Arial"/>
                <a:cs typeface="Arial"/>
                <a:sym typeface="Arial"/>
              </a:rPr>
              <a:t/>
            </a:r>
            <a:br>
              <a:rPr lang="en-US" dirty="0">
                <a:latin typeface="Arial"/>
                <a:ea typeface="Arial"/>
                <a:cs typeface="Arial"/>
                <a:sym typeface="Arial"/>
              </a:rPr>
            </a:br>
            <a:r>
              <a:rPr lang="en-US" dirty="0">
                <a:latin typeface="Arial"/>
                <a:ea typeface="Arial"/>
                <a:cs typeface="Arial"/>
                <a:sym typeface="Arial"/>
              </a:rPr>
              <a:t> </a:t>
            </a:r>
            <a:endParaRPr dirty="0">
              <a:latin typeface="Arial"/>
              <a:ea typeface="Arial"/>
              <a:cs typeface="Arial"/>
              <a:sym typeface="Arial"/>
            </a:endParaRPr>
          </a:p>
        </p:txBody>
      </p:sp>
      <p:sp>
        <p:nvSpPr>
          <p:cNvPr id="271" name="Google Shape;271;p15"/>
          <p:cNvSpPr txBox="1">
            <a:spLocks noGrp="1"/>
          </p:cNvSpPr>
          <p:nvPr>
            <p:ph type="body" idx="1"/>
          </p:nvPr>
        </p:nvSpPr>
        <p:spPr>
          <a:xfrm>
            <a:off x="1116856" y="1075612"/>
            <a:ext cx="6509344" cy="4851575"/>
          </a:xfrm>
          <a:prstGeom prst="rect">
            <a:avLst/>
          </a:prstGeom>
          <a:noFill/>
          <a:ln>
            <a:noFill/>
          </a:ln>
        </p:spPr>
        <p:txBody>
          <a:bodyPr spcFirstLastPara="1" wrap="square" lIns="91425" tIns="45700" rIns="91425" bIns="45700" anchor="t" anchorCtr="0">
            <a:normAutofit fontScale="92500" lnSpcReduction="20000"/>
          </a:bodyPr>
          <a:lstStyle/>
          <a:p>
            <a:pPr algn="l"/>
            <a:r>
              <a:rPr lang="en-US" sz="1700" b="0" i="0" dirty="0">
                <a:solidFill>
                  <a:schemeClr val="tx1"/>
                </a:solidFill>
                <a:effectLst/>
                <a:latin typeface="Times New Roman" panose="02020603050405020304" pitchFamily="18" charset="0"/>
                <a:cs typeface="Times New Roman" panose="02020603050405020304" pitchFamily="18" charset="0"/>
              </a:rPr>
              <a:t>Alzheimer’s is complex, and it is therefore unlikely that any one drug or other intervention will successfully </a:t>
            </a:r>
            <a:r>
              <a:rPr lang="en-US" sz="1700" b="0" i="0" u="sng" dirty="0">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treat</a:t>
            </a:r>
            <a:r>
              <a:rPr lang="en-US" sz="1700" b="0" i="0" dirty="0">
                <a:solidFill>
                  <a:schemeClr val="tx1"/>
                </a:solidFill>
                <a:effectLst/>
                <a:latin typeface="Times New Roman" panose="02020603050405020304" pitchFamily="18" charset="0"/>
                <a:cs typeface="Times New Roman" panose="02020603050405020304" pitchFamily="18" charset="0"/>
              </a:rPr>
              <a:t> it in all people living with the disease. In ongoing clinical trials, scientists are developing and testing several possible treatment interventions.</a:t>
            </a:r>
          </a:p>
          <a:p>
            <a:pPr algn="l"/>
            <a:r>
              <a:rPr lang="en-US" sz="1700" b="0" i="0" dirty="0">
                <a:solidFill>
                  <a:schemeClr val="tx1"/>
                </a:solidFill>
                <a:effectLst/>
                <a:latin typeface="Times New Roman" panose="02020603050405020304" pitchFamily="18" charset="0"/>
                <a:cs typeface="Times New Roman" panose="02020603050405020304" pitchFamily="18" charset="0"/>
              </a:rPr>
              <a:t>While there is currently no cure for Alzheimer’s, medications are emerging to treat the progression of the disease by targeting its underlying causes. Some medications may temporarily improve or stabilize memory and thinking skills in some people and may help manage certain symptoms and behavioral problems.</a:t>
            </a:r>
          </a:p>
          <a:p>
            <a:pPr algn="l"/>
            <a:r>
              <a:rPr lang="en-US" sz="1700" b="0" i="0" dirty="0">
                <a:solidFill>
                  <a:schemeClr val="tx1"/>
                </a:solidFill>
                <a:effectLst/>
                <a:latin typeface="Times New Roman" panose="02020603050405020304" pitchFamily="18" charset="0"/>
                <a:cs typeface="Times New Roman" panose="02020603050405020304" pitchFamily="18" charset="0"/>
              </a:rPr>
              <a:t>Additionally, people with Alzheimer’s may experience </a:t>
            </a:r>
            <a:r>
              <a:rPr lang="en-US" sz="1700" b="0" i="0" u="sng" dirty="0">
                <a:solidFill>
                  <a:schemeClr val="tx1"/>
                </a:solidFill>
                <a:effectLst/>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sleeplessness</a:t>
            </a:r>
            <a:r>
              <a:rPr lang="en-US" sz="1700" b="0" i="0" dirty="0">
                <a:solidFill>
                  <a:schemeClr val="tx1"/>
                </a:solidFill>
                <a:effectLst/>
                <a:latin typeface="Times New Roman" panose="02020603050405020304" pitchFamily="18" charset="0"/>
                <a:cs typeface="Times New Roman" panose="02020603050405020304" pitchFamily="18" charset="0"/>
              </a:rPr>
              <a:t>, depression, anxiety, </a:t>
            </a:r>
            <a:r>
              <a:rPr lang="en-US" sz="1700" b="0" i="0" u="sng" dirty="0">
                <a:solidFill>
                  <a:schemeClr val="tx1"/>
                </a:solidFill>
                <a:effectLst/>
                <a:latin typeface="Times New Roman" panose="02020603050405020304" pitchFamily="18" charset="0"/>
                <a:cs typeface="Times New Roman" panose="02020603050405020304" pitchFamily="18" charset="0"/>
                <a:hlinkClick r:id="rId5">
                  <a:extLst>
                    <a:ext uri="{A12FA001-AC4F-418D-AE19-62706E023703}">
                      <ahyp:hlinkClr xmlns="" xmlns:ahyp="http://schemas.microsoft.com/office/drawing/2018/hyperlinkcolor" val="tx"/>
                    </a:ext>
                  </a:extLst>
                </a:hlinkClick>
              </a:rPr>
              <a:t>agitation</a:t>
            </a:r>
            <a:r>
              <a:rPr lang="en-US" sz="1700" b="0" i="0" dirty="0">
                <a:solidFill>
                  <a:schemeClr val="tx1"/>
                </a:solidFill>
                <a:effectLst/>
                <a:latin typeface="Times New Roman" panose="02020603050405020304" pitchFamily="18" charset="0"/>
                <a:cs typeface="Times New Roman" panose="02020603050405020304" pitchFamily="18" charset="0"/>
              </a:rPr>
              <a:t>, and other behavioral and psychological symptoms. Scientists continue to research why these symptoms occur and are exploring new medications and non-drug strategies to manage them. </a:t>
            </a:r>
          </a:p>
          <a:p>
            <a:pPr algn="l"/>
            <a:r>
              <a:rPr lang="en-US" sz="1700" b="0" i="0" dirty="0">
                <a:solidFill>
                  <a:schemeClr val="tx1"/>
                </a:solidFill>
                <a:effectLst/>
                <a:latin typeface="Times New Roman" panose="02020603050405020304" pitchFamily="18" charset="0"/>
                <a:cs typeface="Times New Roman" panose="02020603050405020304" pitchFamily="18" charset="0"/>
              </a:rPr>
              <a:t>Research shows that treating these symptoms may make people with Alzheimer’s feel more comfortable and also help their caregivers. Antidepressants, antipsychotics, and anti-anxiety drugs may be helpful for some people with Alzheimer’s, but experts agree that these medicines should be used only after other strategies to promote physical and emotional comfort, such as avoiding stressful situations, have been tried. It’s important to </a:t>
            </a:r>
            <a:r>
              <a:rPr lang="en-US" sz="1700" b="0" i="0" u="sng" dirty="0">
                <a:solidFill>
                  <a:schemeClr val="tx1"/>
                </a:solidFill>
                <a:effectLst/>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talk with a doctor</a:t>
            </a:r>
            <a:r>
              <a:rPr lang="en-US" sz="1700" b="0" i="0" dirty="0">
                <a:solidFill>
                  <a:schemeClr val="tx1"/>
                </a:solidFill>
                <a:effectLst/>
                <a:latin typeface="Times New Roman" panose="02020603050405020304" pitchFamily="18" charset="0"/>
                <a:cs typeface="Times New Roman" panose="02020603050405020304" pitchFamily="18" charset="0"/>
              </a:rPr>
              <a:t> about what treatment will be most effective in your situation.</a:t>
            </a:r>
          </a:p>
          <a:p>
            <a:pPr marL="0" lvl="0" indent="0" algn="l" rtl="0">
              <a:lnSpc>
                <a:spcPct val="90000"/>
              </a:lnSpc>
              <a:spcBef>
                <a:spcPts val="0"/>
              </a:spcBef>
              <a:spcAft>
                <a:spcPts val="0"/>
              </a:spcAft>
              <a:buClr>
                <a:srgbClr val="000000"/>
              </a:buClr>
              <a:buSzPct val="100000"/>
              <a:buNone/>
            </a:pPr>
            <a:r>
              <a:rPr lang="en-US" sz="2200" dirty="0">
                <a:solidFill>
                  <a:srgbClr val="FF0000"/>
                </a:solidFill>
                <a:latin typeface="Times New Roman"/>
                <a:ea typeface="Times New Roman"/>
                <a:cs typeface="Times New Roman"/>
                <a:sym typeface="Times New Roman"/>
              </a:rPr>
              <a:t/>
            </a:r>
            <a:br>
              <a:rPr lang="en-US" sz="2200" dirty="0">
                <a:solidFill>
                  <a:srgbClr val="FF0000"/>
                </a:solidFill>
                <a:latin typeface="Times New Roman"/>
                <a:ea typeface="Times New Roman"/>
                <a:cs typeface="Times New Roman"/>
                <a:sym typeface="Times New Roman"/>
              </a:rPr>
            </a:br>
            <a:endParaRPr lang="en-US" sz="2200" dirty="0">
              <a:solidFill>
                <a:srgbClr val="FF0000"/>
              </a:solidFill>
              <a:latin typeface="Times New Roman"/>
              <a:ea typeface="Times New Roman"/>
              <a:cs typeface="Times New Roman"/>
              <a:sym typeface="Times New Roman"/>
            </a:endParaRPr>
          </a:p>
        </p:txBody>
      </p:sp>
      <p:sp>
        <p:nvSpPr>
          <p:cNvPr id="272" name="Google Shape;272;p15"/>
          <p:cNvSpPr/>
          <p:nvPr/>
        </p:nvSpPr>
        <p:spPr>
          <a:xfrm>
            <a:off x="8219545" y="1333265"/>
            <a:ext cx="2926988" cy="2594434"/>
          </a:xfrm>
          <a:custGeom>
            <a:avLst/>
            <a:gdLst/>
            <a:ahLst/>
            <a:cxnLst/>
            <a:rect l="l" t="t" r="r" b="b"/>
            <a:pathLst>
              <a:path w="2991693" h="2651787" extrusionOk="0">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15"/>
          <p:cNvSpPr/>
          <p:nvPr/>
        </p:nvSpPr>
        <p:spPr>
          <a:xfrm>
            <a:off x="7575032"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15"/>
          <p:cNvSpPr/>
          <p:nvPr/>
        </p:nvSpPr>
        <p:spPr>
          <a:xfrm>
            <a:off x="8152922"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5"/>
          <p:cNvSpPr/>
          <p:nvPr/>
        </p:nvSpPr>
        <p:spPr>
          <a:xfrm>
            <a:off x="0" y="-17418"/>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6" name="Google Shape;276;p15" descr="Picture 7"/>
          <p:cNvPicPr preferRelativeResize="0"/>
          <p:nvPr/>
        </p:nvPicPr>
        <p:blipFill rotWithShape="1">
          <a:blip r:embed="rId7">
            <a:alphaModFix/>
          </a:blip>
          <a:srcRect/>
          <a:stretch/>
        </p:blipFill>
        <p:spPr>
          <a:xfrm>
            <a:off x="8517928" y="1560918"/>
            <a:ext cx="2229984" cy="2241191"/>
          </a:xfrm>
          <a:prstGeom prst="rect">
            <a:avLst/>
          </a:prstGeom>
          <a:noFill/>
          <a:ln>
            <a:noFill/>
          </a:ln>
        </p:spPr>
      </p:pic>
      <p:sp>
        <p:nvSpPr>
          <p:cNvPr id="277" name="Google Shape;277;p15"/>
          <p:cNvSpPr/>
          <p:nvPr/>
        </p:nvSpPr>
        <p:spPr>
          <a:xfrm rot="10800000" flipH="1">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78" name="Google Shape;278;p15"/>
          <p:cNvSpPr txBox="1"/>
          <p:nvPr/>
        </p:nvSpPr>
        <p:spPr>
          <a:xfrm>
            <a:off x="2092878" y="6427261"/>
            <a:ext cx="90564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16"/>
          <p:cNvSpPr txBox="1">
            <a:spLocks noGrp="1"/>
          </p:cNvSpPr>
          <p:nvPr>
            <p:ph type="title"/>
          </p:nvPr>
        </p:nvSpPr>
        <p:spPr>
          <a:xfrm>
            <a:off x="1424248" y="-24167"/>
            <a:ext cx="4944152" cy="16223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sz="3600" dirty="0">
                <a:latin typeface="Arial"/>
                <a:ea typeface="Arial"/>
                <a:cs typeface="Arial"/>
                <a:sym typeface="Arial"/>
              </a:rPr>
              <a:t>Method</a:t>
            </a:r>
            <a:r>
              <a:rPr lang="en-US" dirty="0">
                <a:latin typeface="Arial"/>
                <a:ea typeface="Arial"/>
                <a:cs typeface="Arial"/>
                <a:sym typeface="Arial"/>
              </a:rPr>
              <a:t> </a:t>
            </a:r>
            <a:endParaRPr dirty="0"/>
          </a:p>
        </p:txBody>
      </p:sp>
      <p:sp>
        <p:nvSpPr>
          <p:cNvPr id="284" name="Google Shape;284;p16"/>
          <p:cNvSpPr txBox="1">
            <a:spLocks noGrp="1"/>
          </p:cNvSpPr>
          <p:nvPr>
            <p:ph type="body" idx="1"/>
          </p:nvPr>
        </p:nvSpPr>
        <p:spPr>
          <a:xfrm>
            <a:off x="1234237" y="1260152"/>
            <a:ext cx="4780863" cy="4586072"/>
          </a:xfrm>
          <a:prstGeom prst="rect">
            <a:avLst/>
          </a:prstGeom>
          <a:noFill/>
          <a:ln>
            <a:noFill/>
          </a:ln>
        </p:spPr>
        <p:txBody>
          <a:bodyPr spcFirstLastPara="1" wrap="square" lIns="91425" tIns="45700" rIns="91425" bIns="45700" anchor="t" anchorCtr="0">
            <a:noAutofit/>
          </a:bodyPr>
          <a:lstStyle/>
          <a:p>
            <a:pPr marL="228600" lvl="0" indent="-228600" fontAlgn="base">
              <a:spcBef>
                <a:spcPts val="0"/>
              </a:spcBef>
              <a:buClrTx/>
              <a:buSzTx/>
              <a:buFont typeface="Arial" panose="020B0604020202020204" pitchFamily="34" charset="0"/>
              <a:buChar char="•"/>
            </a:pPr>
            <a:r>
              <a:rPr lang="en-US" sz="1400" b="1" kern="1200" dirty="0">
                <a:solidFill>
                  <a:srgbClr val="000000"/>
                </a:solidFill>
                <a:latin typeface="+mn-lt"/>
                <a:ea typeface="+mn-ea"/>
                <a:cs typeface="+mn-cs"/>
              </a:rPr>
              <a:t>Proprietary blend I</a:t>
            </a:r>
            <a:r>
              <a:rPr lang="en-US" sz="1400" kern="1200" dirty="0">
                <a:solidFill>
                  <a:srgbClr val="000000"/>
                </a:solidFill>
                <a:latin typeface="+mn-lt"/>
                <a:ea typeface="+mn-ea"/>
                <a:cs typeface="+mn-cs"/>
              </a:rPr>
              <a:t>: 2x</a:t>
            </a:r>
            <a:r>
              <a:rPr lang="hu-HU" sz="1400" kern="1200" dirty="0">
                <a:solidFill>
                  <a:srgbClr val="000000"/>
                </a:solidFill>
                <a:latin typeface="+mn-lt"/>
                <a:ea typeface="+mn-ea"/>
                <a:cs typeface="+mn-cs"/>
              </a:rPr>
              <a:t>6</a:t>
            </a:r>
            <a:r>
              <a:rPr lang="en-US" sz="1400" kern="1200" dirty="0">
                <a:solidFill>
                  <a:srgbClr val="000000"/>
                </a:solidFill>
                <a:latin typeface="+mn-lt"/>
                <a:ea typeface="+mn-ea"/>
                <a:cs typeface="+mn-cs"/>
              </a:rPr>
              <a:t> drops, morning and</a:t>
            </a:r>
          </a:p>
          <a:p>
            <a:pPr marL="0" lvl="0" indent="0" fontAlgn="base">
              <a:spcBef>
                <a:spcPts val="0"/>
              </a:spcBef>
              <a:buClrTx/>
              <a:buSzTx/>
              <a:buNone/>
            </a:pPr>
            <a:r>
              <a:rPr lang="en-US" sz="1400" kern="1200" dirty="0">
                <a:solidFill>
                  <a:srgbClr val="000000"/>
                </a:solidFill>
                <a:latin typeface="+mn-lt"/>
                <a:ea typeface="+mn-ea"/>
                <a:cs typeface="+mn-cs"/>
              </a:rPr>
              <a:t>evening, for 3 days, then every 3 days then</a:t>
            </a:r>
          </a:p>
          <a:p>
            <a:pPr marL="0" lvl="0" indent="0" fontAlgn="base">
              <a:spcBef>
                <a:spcPts val="0"/>
              </a:spcBef>
              <a:buClrTx/>
              <a:buSzTx/>
              <a:buNone/>
            </a:pPr>
            <a:r>
              <a:rPr lang="en-US" sz="1400" kern="1200" dirty="0">
                <a:solidFill>
                  <a:srgbClr val="000000"/>
                </a:solidFill>
                <a:latin typeface="+mn-lt"/>
                <a:ea typeface="+mn-ea"/>
                <a:cs typeface="+mn-cs"/>
              </a:rPr>
              <a:t>increased by 1-1 drops every 3 days to 2x1</a:t>
            </a:r>
            <a:r>
              <a:rPr lang="hu-HU" sz="1400" kern="1200" dirty="0">
                <a:solidFill>
                  <a:srgbClr val="000000"/>
                </a:solidFill>
                <a:latin typeface="+mn-lt"/>
                <a:ea typeface="+mn-ea"/>
                <a:cs typeface="+mn-cs"/>
              </a:rPr>
              <a:t>2</a:t>
            </a:r>
            <a:endParaRPr lang="en-US" sz="1400" kern="1200" dirty="0">
              <a:solidFill>
                <a:srgbClr val="000000"/>
              </a:solidFill>
              <a:latin typeface="+mn-lt"/>
              <a:ea typeface="+mn-ea"/>
              <a:cs typeface="+mn-cs"/>
            </a:endParaRPr>
          </a:p>
          <a:p>
            <a:pPr marL="0" lvl="0" indent="0" fontAlgn="base">
              <a:spcBef>
                <a:spcPts val="0"/>
              </a:spcBef>
              <a:buClrTx/>
              <a:buSzTx/>
              <a:buFont typeface="Arial" panose="020B0604020202020204" pitchFamily="34" charset="0"/>
              <a:buChar char="•"/>
            </a:pPr>
            <a:endParaRPr lang="en-US" sz="1400" kern="1200" dirty="0">
              <a:solidFill>
                <a:srgbClr val="000000"/>
              </a:solidFill>
              <a:latin typeface="+mn-lt"/>
              <a:ea typeface="+mn-ea"/>
              <a:cs typeface="+mn-cs"/>
            </a:endParaRPr>
          </a:p>
          <a:p>
            <a:pPr marL="0" lvl="0" indent="0" fontAlgn="base">
              <a:spcBef>
                <a:spcPts val="0"/>
              </a:spcBef>
              <a:buClrTx/>
              <a:buSzTx/>
              <a:buFont typeface="Arial" panose="020B0604020202020204" pitchFamily="34" charset="0"/>
              <a:buChar char="•"/>
            </a:pPr>
            <a:r>
              <a:rPr lang="hu-HU" sz="1400" b="1" kern="1200" dirty="0">
                <a:solidFill>
                  <a:prstClr val="black"/>
                </a:solidFill>
                <a:latin typeface="+mn-lt"/>
                <a:ea typeface="+mn-ea"/>
                <a:cs typeface="Calibri Light" panose="020F0302020204030204" pitchFamily="34" charset="0"/>
              </a:rPr>
              <a:t>    </a:t>
            </a:r>
            <a:r>
              <a:rPr lang="en-US" sz="1400" b="1" kern="1200" dirty="0">
                <a:solidFill>
                  <a:prstClr val="black"/>
                </a:solidFill>
                <a:latin typeface="+mn-lt"/>
                <a:ea typeface="+mn-ea"/>
                <a:cs typeface="Calibri Light" panose="020F0302020204030204" pitchFamily="34" charset="0"/>
              </a:rPr>
              <a:t>Proprietary blend II </a:t>
            </a:r>
            <a:r>
              <a:rPr lang="en-US" sz="1400" kern="1200" dirty="0">
                <a:solidFill>
                  <a:prstClr val="black"/>
                </a:solidFill>
                <a:latin typeface="+mn-lt"/>
                <a:ea typeface="+mn-ea"/>
                <a:cs typeface="Calibri Light" panose="020F0302020204030204" pitchFamily="34" charset="0"/>
              </a:rPr>
              <a:t>:</a:t>
            </a:r>
            <a:r>
              <a:rPr lang="en-US" sz="1400" kern="1200" dirty="0">
                <a:solidFill>
                  <a:prstClr val="black"/>
                </a:solidFill>
                <a:latin typeface="+mn-lt"/>
                <a:ea typeface="+mn-ea"/>
                <a:cs typeface="+mn-cs"/>
              </a:rPr>
              <a:t>1 in the morning for 7 days, then 1 in the morning and 1 in the afternoon</a:t>
            </a:r>
            <a:r>
              <a:rPr lang="hu-HU" sz="1400" kern="1200" dirty="0">
                <a:solidFill>
                  <a:prstClr val="black"/>
                </a:solidFill>
                <a:latin typeface="+mn-lt"/>
                <a:ea typeface="+mn-ea"/>
                <a:cs typeface="+mn-cs"/>
              </a:rPr>
              <a:t> </a:t>
            </a:r>
            <a:r>
              <a:rPr lang="hu-HU" sz="1400" kern="1200" dirty="0" err="1">
                <a:solidFill>
                  <a:prstClr val="black"/>
                </a:solidFill>
                <a:latin typeface="+mn-lt"/>
                <a:ea typeface="+mn-ea"/>
                <a:cs typeface="+mn-cs"/>
              </a:rPr>
              <a:t>for</a:t>
            </a:r>
            <a:r>
              <a:rPr lang="hu-HU" sz="1400" kern="1200" dirty="0">
                <a:solidFill>
                  <a:prstClr val="black"/>
                </a:solidFill>
                <a:latin typeface="+mn-lt"/>
                <a:ea typeface="+mn-ea"/>
                <a:cs typeface="+mn-cs"/>
              </a:rPr>
              <a:t> 7 </a:t>
            </a:r>
            <a:r>
              <a:rPr lang="hu-HU" sz="1400" kern="1200" dirty="0" err="1">
                <a:solidFill>
                  <a:prstClr val="black"/>
                </a:solidFill>
                <a:latin typeface="+mn-lt"/>
                <a:ea typeface="+mn-ea"/>
                <a:cs typeface="+mn-cs"/>
              </a:rPr>
              <a:t>days</a:t>
            </a:r>
            <a:r>
              <a:rPr lang="hu-HU" sz="1400" kern="1200" dirty="0">
                <a:solidFill>
                  <a:prstClr val="black"/>
                </a:solidFill>
                <a:latin typeface="+mn-lt"/>
                <a:ea typeface="+mn-ea"/>
                <a:cs typeface="+mn-cs"/>
              </a:rPr>
              <a:t>, </a:t>
            </a:r>
            <a:r>
              <a:rPr lang="hu-HU" sz="1400" kern="1200" dirty="0" err="1">
                <a:solidFill>
                  <a:prstClr val="black"/>
                </a:solidFill>
                <a:latin typeface="+mn-lt"/>
                <a:ea typeface="+mn-ea"/>
                <a:cs typeface="+mn-cs"/>
              </a:rPr>
              <a:t>then</a:t>
            </a:r>
            <a:r>
              <a:rPr lang="hu-HU" sz="1400" kern="1200" dirty="0">
                <a:solidFill>
                  <a:prstClr val="black"/>
                </a:solidFill>
                <a:latin typeface="+mn-lt"/>
                <a:ea typeface="+mn-ea"/>
                <a:cs typeface="+mn-cs"/>
              </a:rPr>
              <a:t> 2 in </a:t>
            </a:r>
            <a:r>
              <a:rPr lang="hu-HU" sz="1400" kern="1200" dirty="0" err="1">
                <a:solidFill>
                  <a:prstClr val="black"/>
                </a:solidFill>
                <a:latin typeface="+mn-lt"/>
                <a:ea typeface="+mn-ea"/>
                <a:cs typeface="+mn-cs"/>
              </a:rPr>
              <a:t>the</a:t>
            </a:r>
            <a:r>
              <a:rPr lang="hu-HU" sz="1400" kern="1200" dirty="0">
                <a:solidFill>
                  <a:prstClr val="black"/>
                </a:solidFill>
                <a:latin typeface="+mn-lt"/>
                <a:ea typeface="+mn-ea"/>
                <a:cs typeface="+mn-cs"/>
              </a:rPr>
              <a:t> </a:t>
            </a:r>
            <a:r>
              <a:rPr lang="hu-HU" sz="1400" kern="1200" dirty="0" err="1">
                <a:solidFill>
                  <a:prstClr val="black"/>
                </a:solidFill>
                <a:latin typeface="+mn-lt"/>
                <a:ea typeface="+mn-ea"/>
                <a:cs typeface="+mn-cs"/>
              </a:rPr>
              <a:t>morning</a:t>
            </a:r>
            <a:r>
              <a:rPr lang="hu-HU" sz="1400" kern="1200" dirty="0">
                <a:solidFill>
                  <a:prstClr val="black"/>
                </a:solidFill>
                <a:latin typeface="+mn-lt"/>
                <a:ea typeface="+mn-ea"/>
                <a:cs typeface="+mn-cs"/>
              </a:rPr>
              <a:t> and 1 in </a:t>
            </a:r>
            <a:r>
              <a:rPr lang="hu-HU" sz="1400" kern="1200" dirty="0" err="1">
                <a:solidFill>
                  <a:prstClr val="black"/>
                </a:solidFill>
                <a:latin typeface="+mn-lt"/>
                <a:ea typeface="+mn-ea"/>
                <a:cs typeface="+mn-cs"/>
              </a:rPr>
              <a:t>the</a:t>
            </a:r>
            <a:r>
              <a:rPr lang="hu-HU" sz="1400" kern="1200" dirty="0">
                <a:solidFill>
                  <a:prstClr val="black"/>
                </a:solidFill>
                <a:latin typeface="+mn-lt"/>
                <a:ea typeface="+mn-ea"/>
                <a:cs typeface="+mn-cs"/>
              </a:rPr>
              <a:t> </a:t>
            </a:r>
            <a:r>
              <a:rPr lang="hu-HU" sz="1400" kern="1200" dirty="0" err="1">
                <a:solidFill>
                  <a:prstClr val="black"/>
                </a:solidFill>
                <a:latin typeface="+mn-lt"/>
                <a:ea typeface="+mn-ea"/>
                <a:cs typeface="+mn-cs"/>
              </a:rPr>
              <a:t>afternoon</a:t>
            </a:r>
            <a:r>
              <a:rPr lang="hu-HU" sz="1400" kern="1200" dirty="0">
                <a:solidFill>
                  <a:prstClr val="black"/>
                </a:solidFill>
                <a:latin typeface="+mn-lt"/>
                <a:ea typeface="+mn-ea"/>
                <a:cs typeface="+mn-cs"/>
              </a:rPr>
              <a:t> </a:t>
            </a:r>
            <a:r>
              <a:rPr lang="hu-HU" sz="1400" kern="1200" dirty="0" err="1">
                <a:solidFill>
                  <a:prstClr val="black"/>
                </a:solidFill>
                <a:latin typeface="+mn-lt"/>
                <a:ea typeface="+mn-ea"/>
                <a:cs typeface="+mn-cs"/>
              </a:rPr>
              <a:t>for</a:t>
            </a:r>
            <a:r>
              <a:rPr lang="hu-HU" sz="1400" kern="1200" dirty="0">
                <a:solidFill>
                  <a:prstClr val="black"/>
                </a:solidFill>
                <a:latin typeface="+mn-lt"/>
                <a:ea typeface="+mn-ea"/>
                <a:cs typeface="+mn-cs"/>
              </a:rPr>
              <a:t> 7 </a:t>
            </a:r>
            <a:r>
              <a:rPr lang="hu-HU" sz="1400" kern="1200" dirty="0" err="1">
                <a:solidFill>
                  <a:prstClr val="black"/>
                </a:solidFill>
                <a:latin typeface="+mn-lt"/>
                <a:ea typeface="+mn-ea"/>
                <a:cs typeface="+mn-cs"/>
              </a:rPr>
              <a:t>days</a:t>
            </a:r>
            <a:r>
              <a:rPr lang="hu-HU" sz="1400" kern="1200" dirty="0">
                <a:solidFill>
                  <a:prstClr val="black"/>
                </a:solidFill>
                <a:latin typeface="+mn-lt"/>
                <a:ea typeface="+mn-ea"/>
                <a:cs typeface="+mn-cs"/>
              </a:rPr>
              <a:t>, </a:t>
            </a:r>
            <a:r>
              <a:rPr lang="hu-HU" sz="1400" kern="1200" dirty="0" err="1">
                <a:solidFill>
                  <a:prstClr val="black"/>
                </a:solidFill>
                <a:latin typeface="+mn-lt"/>
                <a:ea typeface="+mn-ea"/>
                <a:cs typeface="+mn-cs"/>
              </a:rPr>
              <a:t>then</a:t>
            </a:r>
            <a:r>
              <a:rPr lang="hu-HU" sz="1400" kern="1200" dirty="0">
                <a:solidFill>
                  <a:prstClr val="black"/>
                </a:solidFill>
                <a:latin typeface="+mn-lt"/>
                <a:ea typeface="+mn-ea"/>
                <a:cs typeface="+mn-cs"/>
              </a:rPr>
              <a:t> 2 in </a:t>
            </a:r>
            <a:r>
              <a:rPr lang="hu-HU" sz="1400" kern="1200" dirty="0" err="1">
                <a:solidFill>
                  <a:prstClr val="black"/>
                </a:solidFill>
                <a:latin typeface="+mn-lt"/>
                <a:ea typeface="+mn-ea"/>
                <a:cs typeface="+mn-cs"/>
              </a:rPr>
              <a:t>the</a:t>
            </a:r>
            <a:r>
              <a:rPr lang="hu-HU" sz="1400" kern="1200" dirty="0">
                <a:solidFill>
                  <a:prstClr val="black"/>
                </a:solidFill>
                <a:latin typeface="+mn-lt"/>
                <a:ea typeface="+mn-ea"/>
                <a:cs typeface="+mn-cs"/>
              </a:rPr>
              <a:t> </a:t>
            </a:r>
            <a:r>
              <a:rPr lang="hu-HU" sz="1400" kern="1200" dirty="0" err="1">
                <a:solidFill>
                  <a:prstClr val="black"/>
                </a:solidFill>
                <a:latin typeface="+mn-lt"/>
                <a:ea typeface="+mn-ea"/>
                <a:cs typeface="+mn-cs"/>
              </a:rPr>
              <a:t>morning</a:t>
            </a:r>
            <a:r>
              <a:rPr lang="hu-HU" sz="1400" kern="1200" dirty="0">
                <a:solidFill>
                  <a:prstClr val="black"/>
                </a:solidFill>
                <a:latin typeface="+mn-lt"/>
                <a:ea typeface="+mn-ea"/>
                <a:cs typeface="+mn-cs"/>
              </a:rPr>
              <a:t> and 2 in </a:t>
            </a:r>
            <a:r>
              <a:rPr lang="hu-HU" sz="1400" kern="1200" dirty="0" err="1">
                <a:solidFill>
                  <a:prstClr val="black"/>
                </a:solidFill>
                <a:latin typeface="+mn-lt"/>
                <a:ea typeface="+mn-ea"/>
                <a:cs typeface="+mn-cs"/>
              </a:rPr>
              <a:t>the</a:t>
            </a:r>
            <a:r>
              <a:rPr lang="hu-HU" sz="1400" kern="1200" dirty="0">
                <a:solidFill>
                  <a:prstClr val="black"/>
                </a:solidFill>
                <a:latin typeface="+mn-lt"/>
                <a:ea typeface="+mn-ea"/>
                <a:cs typeface="+mn-cs"/>
              </a:rPr>
              <a:t> </a:t>
            </a:r>
            <a:r>
              <a:rPr lang="hu-HU" sz="1400" kern="1200" dirty="0" err="1">
                <a:solidFill>
                  <a:prstClr val="black"/>
                </a:solidFill>
                <a:latin typeface="+mn-lt"/>
                <a:ea typeface="+mn-ea"/>
                <a:cs typeface="+mn-cs"/>
              </a:rPr>
              <a:t>afternoon</a:t>
            </a:r>
            <a:endParaRPr lang="en-US" sz="1400" kern="1200" dirty="0">
              <a:solidFill>
                <a:prstClr val="black"/>
              </a:solidFill>
              <a:latin typeface="+mn-lt"/>
              <a:ea typeface="+mn-ea"/>
              <a:cs typeface="Calibri Light" panose="020F0302020204030204" pitchFamily="34" charset="0"/>
            </a:endParaRPr>
          </a:p>
          <a:p>
            <a:pPr marL="0" lvl="0" indent="0" fontAlgn="base">
              <a:spcBef>
                <a:spcPts val="0"/>
              </a:spcBef>
              <a:buClrTx/>
              <a:buSzTx/>
              <a:buNone/>
            </a:pPr>
            <a:endParaRPr lang="en-US" sz="1400" kern="1200" dirty="0">
              <a:solidFill>
                <a:srgbClr val="000000"/>
              </a:solidFill>
              <a:latin typeface="+mn-lt"/>
              <a:ea typeface="+mn-ea"/>
              <a:cs typeface="+mn-cs"/>
            </a:endParaRPr>
          </a:p>
          <a:p>
            <a:pPr marL="228600" lvl="0" indent="-228600" fontAlgn="base">
              <a:spcBef>
                <a:spcPts val="0"/>
              </a:spcBef>
              <a:buClrTx/>
              <a:buSzTx/>
              <a:buFont typeface="Arial" panose="020B0604020202020204" pitchFamily="34" charset="0"/>
              <a:buChar char="•"/>
            </a:pPr>
            <a:r>
              <a:rPr lang="en-US" sz="1400" b="1" kern="1200" dirty="0">
                <a:solidFill>
                  <a:srgbClr val="000000"/>
                </a:solidFill>
                <a:latin typeface="+mn-lt"/>
                <a:ea typeface="+mn-ea"/>
                <a:cs typeface="+mn-cs"/>
              </a:rPr>
              <a:t>Proprietary blend III</a:t>
            </a:r>
            <a:r>
              <a:rPr lang="en-US" sz="1400" kern="1200" dirty="0">
                <a:solidFill>
                  <a:srgbClr val="000000"/>
                </a:solidFill>
                <a:latin typeface="+mn-lt"/>
                <a:ea typeface="+mn-ea"/>
                <a:cs typeface="+mn-cs"/>
              </a:rPr>
              <a:t>: 1/2 sachet in the morning</a:t>
            </a:r>
          </a:p>
          <a:p>
            <a:pPr marL="0" lvl="0" indent="0" fontAlgn="base">
              <a:spcBef>
                <a:spcPts val="0"/>
              </a:spcBef>
              <a:buClrTx/>
              <a:buSzTx/>
              <a:buNone/>
            </a:pPr>
            <a:r>
              <a:rPr lang="en-US" sz="1400" kern="1200" dirty="0">
                <a:solidFill>
                  <a:srgbClr val="000000"/>
                </a:solidFill>
                <a:latin typeface="+mn-lt"/>
                <a:ea typeface="+mn-ea"/>
                <a:cs typeface="+mn-cs"/>
              </a:rPr>
              <a:t>for 7 days then 1 sachet in the morning </a:t>
            </a:r>
          </a:p>
          <a:p>
            <a:pPr marL="228600" lvl="0" indent="-228600" fontAlgn="base">
              <a:spcBef>
                <a:spcPts val="0"/>
              </a:spcBef>
              <a:buClrTx/>
              <a:buSzTx/>
              <a:buFont typeface="Arial" panose="020B0604020202020204" pitchFamily="34" charset="0"/>
              <a:buChar char="•"/>
            </a:pPr>
            <a:endParaRPr lang="en-US" sz="1400" b="1" kern="1200" dirty="0">
              <a:solidFill>
                <a:srgbClr val="000000"/>
              </a:solidFill>
              <a:latin typeface="+mn-lt"/>
              <a:ea typeface="+mn-ea"/>
              <a:cs typeface="+mn-cs"/>
            </a:endParaRPr>
          </a:p>
          <a:p>
            <a:pPr marL="228600" lvl="0" indent="-228600" fontAlgn="base">
              <a:spcBef>
                <a:spcPts val="0"/>
              </a:spcBef>
              <a:buClrTx/>
              <a:buSzTx/>
              <a:buFont typeface="Arial" panose="020B0604020202020204" pitchFamily="34" charset="0"/>
              <a:buChar char="•"/>
            </a:pPr>
            <a:r>
              <a:rPr lang="en-US" sz="1400" b="1" kern="1200" dirty="0">
                <a:solidFill>
                  <a:srgbClr val="000000"/>
                </a:solidFill>
                <a:latin typeface="+mn-lt"/>
                <a:ea typeface="+mn-ea"/>
                <a:cs typeface="+mn-cs"/>
              </a:rPr>
              <a:t>Proprietary blend IV</a:t>
            </a:r>
            <a:r>
              <a:rPr lang="en-US" sz="1400" kern="1200" dirty="0">
                <a:solidFill>
                  <a:srgbClr val="000000"/>
                </a:solidFill>
                <a:latin typeface="+mn-lt"/>
                <a:ea typeface="+mn-ea"/>
                <a:cs typeface="+mn-cs"/>
              </a:rPr>
              <a:t>: 1/2 teaspoon in the</a:t>
            </a:r>
          </a:p>
          <a:p>
            <a:pPr marL="0" lvl="0" indent="0" fontAlgn="base">
              <a:spcBef>
                <a:spcPts val="0"/>
              </a:spcBef>
              <a:buClrTx/>
              <a:buSzTx/>
              <a:buNone/>
            </a:pPr>
            <a:r>
              <a:rPr lang="hu-HU" sz="1400" kern="1200" dirty="0">
                <a:solidFill>
                  <a:srgbClr val="000000"/>
                </a:solidFill>
                <a:latin typeface="+mn-lt"/>
                <a:ea typeface="+mn-ea"/>
                <a:cs typeface="+mn-cs"/>
              </a:rPr>
              <a:t>m</a:t>
            </a:r>
            <a:r>
              <a:rPr lang="en-US" sz="1400" kern="1200" dirty="0" err="1">
                <a:solidFill>
                  <a:srgbClr val="000000"/>
                </a:solidFill>
                <a:latin typeface="+mn-lt"/>
                <a:ea typeface="+mn-ea"/>
                <a:cs typeface="+mn-cs"/>
              </a:rPr>
              <a:t>orning</a:t>
            </a:r>
            <a:r>
              <a:rPr lang="hu-HU" sz="1400" kern="1200" dirty="0">
                <a:solidFill>
                  <a:srgbClr val="000000"/>
                </a:solidFill>
                <a:latin typeface="+mn-lt"/>
                <a:ea typeface="+mn-ea"/>
                <a:cs typeface="+mn-cs"/>
              </a:rPr>
              <a:t> </a:t>
            </a:r>
            <a:r>
              <a:rPr lang="hu-HU" sz="1400" kern="1200" dirty="0" err="1">
                <a:solidFill>
                  <a:srgbClr val="000000"/>
                </a:solidFill>
                <a:latin typeface="+mn-lt"/>
                <a:ea typeface="+mn-ea"/>
                <a:cs typeface="+mn-cs"/>
              </a:rPr>
              <a:t>for</a:t>
            </a:r>
            <a:r>
              <a:rPr lang="hu-HU" sz="1400" kern="1200" dirty="0">
                <a:solidFill>
                  <a:srgbClr val="000000"/>
                </a:solidFill>
                <a:latin typeface="+mn-lt"/>
                <a:ea typeface="+mn-ea"/>
                <a:cs typeface="+mn-cs"/>
              </a:rPr>
              <a:t> 7 </a:t>
            </a:r>
            <a:r>
              <a:rPr lang="hu-HU" sz="1400" kern="1200" dirty="0" err="1">
                <a:solidFill>
                  <a:srgbClr val="000000"/>
                </a:solidFill>
                <a:latin typeface="+mn-lt"/>
                <a:ea typeface="+mn-ea"/>
                <a:cs typeface="+mn-cs"/>
              </a:rPr>
              <a:t>days</a:t>
            </a:r>
            <a:r>
              <a:rPr lang="hu-HU" sz="1400" kern="1200" dirty="0">
                <a:solidFill>
                  <a:srgbClr val="000000"/>
                </a:solidFill>
                <a:latin typeface="+mn-lt"/>
                <a:ea typeface="+mn-ea"/>
                <a:cs typeface="+mn-cs"/>
              </a:rPr>
              <a:t>, </a:t>
            </a:r>
            <a:r>
              <a:rPr lang="hu-HU" sz="1400" kern="1200" dirty="0" err="1">
                <a:solidFill>
                  <a:srgbClr val="000000"/>
                </a:solidFill>
                <a:latin typeface="+mn-lt"/>
                <a:ea typeface="+mn-ea"/>
                <a:cs typeface="+mn-cs"/>
              </a:rPr>
              <a:t>then</a:t>
            </a:r>
            <a:r>
              <a:rPr lang="hu-HU" sz="1400" kern="1200" dirty="0">
                <a:solidFill>
                  <a:srgbClr val="000000"/>
                </a:solidFill>
                <a:latin typeface="+mn-lt"/>
                <a:ea typeface="+mn-ea"/>
                <a:cs typeface="+mn-cs"/>
              </a:rPr>
              <a:t> 1 </a:t>
            </a:r>
            <a:r>
              <a:rPr lang="hu-HU" sz="1400" kern="1200" dirty="0" err="1">
                <a:solidFill>
                  <a:srgbClr val="000000"/>
                </a:solidFill>
                <a:latin typeface="+mn-lt"/>
                <a:ea typeface="+mn-ea"/>
                <a:cs typeface="+mn-cs"/>
              </a:rPr>
              <a:t>teaspoon</a:t>
            </a:r>
            <a:r>
              <a:rPr lang="hu-HU" sz="1400" kern="1200" dirty="0">
                <a:solidFill>
                  <a:srgbClr val="000000"/>
                </a:solidFill>
                <a:latin typeface="+mn-lt"/>
                <a:ea typeface="+mn-ea"/>
                <a:cs typeface="+mn-cs"/>
              </a:rPr>
              <a:t> in </a:t>
            </a:r>
            <a:r>
              <a:rPr lang="hu-HU" sz="1400" kern="1200" dirty="0" err="1">
                <a:solidFill>
                  <a:srgbClr val="000000"/>
                </a:solidFill>
                <a:latin typeface="+mn-lt"/>
                <a:ea typeface="+mn-ea"/>
                <a:cs typeface="+mn-cs"/>
              </a:rPr>
              <a:t>the</a:t>
            </a:r>
            <a:r>
              <a:rPr lang="hu-HU" sz="1400" kern="1200" dirty="0">
                <a:solidFill>
                  <a:srgbClr val="000000"/>
                </a:solidFill>
                <a:latin typeface="+mn-lt"/>
                <a:ea typeface="+mn-ea"/>
                <a:cs typeface="+mn-cs"/>
              </a:rPr>
              <a:t> </a:t>
            </a:r>
            <a:r>
              <a:rPr lang="hu-HU" sz="1400" kern="1200" dirty="0" err="1">
                <a:solidFill>
                  <a:srgbClr val="000000"/>
                </a:solidFill>
                <a:latin typeface="+mn-lt"/>
                <a:ea typeface="+mn-ea"/>
                <a:cs typeface="+mn-cs"/>
              </a:rPr>
              <a:t>morning</a:t>
            </a:r>
            <a:endParaRPr lang="en-US" sz="1400" kern="1200" dirty="0">
              <a:solidFill>
                <a:srgbClr val="000000"/>
              </a:solidFill>
              <a:latin typeface="+mn-lt"/>
              <a:ea typeface="+mn-ea"/>
              <a:cs typeface="+mn-cs"/>
            </a:endParaRPr>
          </a:p>
          <a:p>
            <a:pPr marL="0" lvl="0" indent="0" fontAlgn="base">
              <a:spcBef>
                <a:spcPts val="0"/>
              </a:spcBef>
              <a:buClrTx/>
              <a:buSzTx/>
              <a:buFont typeface="Arial" panose="020B0604020202020204" pitchFamily="34" charset="0"/>
              <a:buChar char="•"/>
            </a:pPr>
            <a:endParaRPr lang="en-US" sz="1400" kern="1200" dirty="0">
              <a:solidFill>
                <a:srgbClr val="000000"/>
              </a:solidFill>
              <a:latin typeface="+mn-lt"/>
              <a:ea typeface="+mn-ea"/>
              <a:cs typeface="+mn-cs"/>
            </a:endParaRPr>
          </a:p>
          <a:p>
            <a:pPr marL="228600" lvl="0" indent="-228600" fontAlgn="base">
              <a:spcBef>
                <a:spcPts val="0"/>
              </a:spcBef>
              <a:buClrTx/>
              <a:buSzTx/>
              <a:buFont typeface="Arial" panose="020B0604020202020204" pitchFamily="34" charset="0"/>
              <a:buChar char="•"/>
            </a:pPr>
            <a:r>
              <a:rPr lang="en-US" sz="1400" b="1" kern="1200" dirty="0">
                <a:solidFill>
                  <a:srgbClr val="000000"/>
                </a:solidFill>
                <a:latin typeface="+mn-lt"/>
                <a:ea typeface="+mn-ea"/>
                <a:cs typeface="+mn-cs"/>
              </a:rPr>
              <a:t>Proprietary blend V</a:t>
            </a:r>
            <a:r>
              <a:rPr lang="en-US" sz="1400" kern="1200" dirty="0">
                <a:solidFill>
                  <a:srgbClr val="000000"/>
                </a:solidFill>
                <a:latin typeface="+mn-lt"/>
                <a:ea typeface="+mn-ea"/>
                <a:cs typeface="+mn-cs"/>
              </a:rPr>
              <a:t>: 1 teaspoon in the</a:t>
            </a:r>
          </a:p>
          <a:p>
            <a:pPr marL="0" lvl="0" indent="0" fontAlgn="base">
              <a:spcBef>
                <a:spcPts val="0"/>
              </a:spcBef>
              <a:buClrTx/>
              <a:buSzTx/>
              <a:buNone/>
            </a:pPr>
            <a:r>
              <a:rPr lang="en-US" sz="1400" kern="1200" dirty="0">
                <a:solidFill>
                  <a:srgbClr val="000000"/>
                </a:solidFill>
                <a:latin typeface="+mn-lt"/>
                <a:ea typeface="+mn-ea"/>
                <a:cs typeface="+mn-cs"/>
              </a:rPr>
              <a:t>in the evening</a:t>
            </a:r>
          </a:p>
          <a:p>
            <a:pPr marL="0" lvl="0" indent="0" fontAlgn="base">
              <a:spcBef>
                <a:spcPts val="0"/>
              </a:spcBef>
              <a:buClrTx/>
              <a:buSzTx/>
              <a:buFont typeface="Arial" panose="020B0604020202020204" pitchFamily="34" charset="0"/>
              <a:buChar char="•"/>
            </a:pPr>
            <a:endParaRPr lang="en-US" sz="1400" kern="1200" dirty="0">
              <a:solidFill>
                <a:srgbClr val="000000"/>
              </a:solidFill>
              <a:latin typeface="+mn-lt"/>
              <a:ea typeface="+mn-ea"/>
              <a:cs typeface="+mn-cs"/>
            </a:endParaRPr>
          </a:p>
          <a:p>
            <a:pPr marL="228600" lvl="0" indent="-228600" fontAlgn="base">
              <a:spcBef>
                <a:spcPts val="0"/>
              </a:spcBef>
              <a:buClrTx/>
              <a:buSzTx/>
              <a:buFont typeface="Arial" panose="020B0604020202020204" pitchFamily="34" charset="0"/>
              <a:buChar char="•"/>
            </a:pPr>
            <a:r>
              <a:rPr lang="en-US" sz="1400" b="1" kern="1200" dirty="0">
                <a:solidFill>
                  <a:srgbClr val="000000"/>
                </a:solidFill>
                <a:latin typeface="+mn-lt"/>
                <a:ea typeface="+mn-ea"/>
                <a:cs typeface="+mn-cs"/>
              </a:rPr>
              <a:t>Proprietary blend VI</a:t>
            </a:r>
            <a:r>
              <a:rPr lang="en-US" sz="1400" kern="1200" dirty="0">
                <a:solidFill>
                  <a:srgbClr val="000000"/>
                </a:solidFill>
                <a:latin typeface="+mn-lt"/>
                <a:ea typeface="+mn-ea"/>
                <a:cs typeface="+mn-cs"/>
              </a:rPr>
              <a:t>: 1 in the</a:t>
            </a:r>
          </a:p>
          <a:p>
            <a:pPr marL="0" lvl="0" indent="0" fontAlgn="base">
              <a:spcBef>
                <a:spcPts val="0"/>
              </a:spcBef>
              <a:buClrTx/>
              <a:buSzTx/>
              <a:buNone/>
            </a:pPr>
            <a:r>
              <a:rPr lang="en-US" sz="1400" kern="1200" dirty="0">
                <a:solidFill>
                  <a:srgbClr val="000000"/>
                </a:solidFill>
                <a:latin typeface="+mn-lt"/>
                <a:ea typeface="+mn-ea"/>
                <a:cs typeface="+mn-cs"/>
              </a:rPr>
              <a:t>morning for 7 days then 1 in the morning and 1 in the evening</a:t>
            </a:r>
            <a:r>
              <a:rPr lang="hu-HU" sz="1400" kern="1200" dirty="0">
                <a:solidFill>
                  <a:srgbClr val="000000"/>
                </a:solidFill>
                <a:latin typeface="+mn-lt"/>
                <a:ea typeface="+mn-ea"/>
                <a:cs typeface="+mn-cs"/>
              </a:rPr>
              <a:t> </a:t>
            </a:r>
            <a:r>
              <a:rPr lang="hu-HU" sz="1400" kern="1200" dirty="0" err="1">
                <a:solidFill>
                  <a:srgbClr val="000000"/>
                </a:solidFill>
                <a:latin typeface="+mn-lt"/>
                <a:ea typeface="+mn-ea"/>
                <a:cs typeface="+mn-cs"/>
              </a:rPr>
              <a:t>for</a:t>
            </a:r>
            <a:r>
              <a:rPr lang="hu-HU" sz="1400" kern="1200" dirty="0">
                <a:solidFill>
                  <a:srgbClr val="000000"/>
                </a:solidFill>
                <a:latin typeface="+mn-lt"/>
                <a:ea typeface="+mn-ea"/>
                <a:cs typeface="+mn-cs"/>
              </a:rPr>
              <a:t> 7 </a:t>
            </a:r>
            <a:r>
              <a:rPr lang="hu-HU" sz="1400" kern="1200" dirty="0" err="1">
                <a:solidFill>
                  <a:srgbClr val="000000"/>
                </a:solidFill>
                <a:latin typeface="+mn-lt"/>
                <a:ea typeface="+mn-ea"/>
                <a:cs typeface="+mn-cs"/>
              </a:rPr>
              <a:t>days</a:t>
            </a:r>
            <a:r>
              <a:rPr lang="hu-HU" sz="1400" kern="1200" dirty="0">
                <a:solidFill>
                  <a:srgbClr val="000000"/>
                </a:solidFill>
                <a:latin typeface="+mn-lt"/>
                <a:ea typeface="+mn-ea"/>
                <a:cs typeface="+mn-cs"/>
              </a:rPr>
              <a:t>, </a:t>
            </a:r>
            <a:r>
              <a:rPr lang="hu-HU" sz="1400" kern="1200" dirty="0" err="1">
                <a:solidFill>
                  <a:srgbClr val="000000"/>
                </a:solidFill>
                <a:latin typeface="+mn-lt"/>
                <a:ea typeface="+mn-ea"/>
                <a:cs typeface="+mn-cs"/>
              </a:rPr>
              <a:t>then</a:t>
            </a:r>
            <a:r>
              <a:rPr lang="hu-HU" sz="1400" kern="1200" dirty="0">
                <a:solidFill>
                  <a:srgbClr val="000000"/>
                </a:solidFill>
                <a:latin typeface="+mn-lt"/>
                <a:ea typeface="+mn-ea"/>
                <a:cs typeface="+mn-cs"/>
              </a:rPr>
              <a:t> 2 in </a:t>
            </a:r>
            <a:r>
              <a:rPr lang="hu-HU" sz="1400" kern="1200" dirty="0" err="1">
                <a:solidFill>
                  <a:srgbClr val="000000"/>
                </a:solidFill>
                <a:latin typeface="+mn-lt"/>
                <a:ea typeface="+mn-ea"/>
                <a:cs typeface="+mn-cs"/>
              </a:rPr>
              <a:t>the</a:t>
            </a:r>
            <a:r>
              <a:rPr lang="hu-HU" sz="1400" kern="1200" dirty="0">
                <a:solidFill>
                  <a:srgbClr val="000000"/>
                </a:solidFill>
                <a:latin typeface="+mn-lt"/>
                <a:ea typeface="+mn-ea"/>
                <a:cs typeface="+mn-cs"/>
              </a:rPr>
              <a:t> </a:t>
            </a:r>
            <a:r>
              <a:rPr lang="hu-HU" sz="1400" kern="1200" dirty="0" err="1">
                <a:solidFill>
                  <a:srgbClr val="000000"/>
                </a:solidFill>
                <a:latin typeface="+mn-lt"/>
                <a:ea typeface="+mn-ea"/>
                <a:cs typeface="+mn-cs"/>
              </a:rPr>
              <a:t>morning</a:t>
            </a:r>
            <a:r>
              <a:rPr lang="hu-HU" sz="1400" kern="1200" dirty="0">
                <a:solidFill>
                  <a:srgbClr val="000000"/>
                </a:solidFill>
                <a:latin typeface="+mn-lt"/>
                <a:ea typeface="+mn-ea"/>
                <a:cs typeface="+mn-cs"/>
              </a:rPr>
              <a:t> and 1 in </a:t>
            </a:r>
            <a:r>
              <a:rPr lang="hu-HU" sz="1400" kern="1200" dirty="0" err="1">
                <a:solidFill>
                  <a:srgbClr val="000000"/>
                </a:solidFill>
                <a:latin typeface="+mn-lt"/>
                <a:ea typeface="+mn-ea"/>
                <a:cs typeface="+mn-cs"/>
              </a:rPr>
              <a:t>the</a:t>
            </a:r>
            <a:r>
              <a:rPr lang="hu-HU" sz="1400" kern="1200" dirty="0">
                <a:solidFill>
                  <a:srgbClr val="000000"/>
                </a:solidFill>
                <a:latin typeface="+mn-lt"/>
                <a:ea typeface="+mn-ea"/>
                <a:cs typeface="+mn-cs"/>
              </a:rPr>
              <a:t> </a:t>
            </a:r>
            <a:r>
              <a:rPr lang="hu-HU" sz="1400" kern="1200" dirty="0" err="1">
                <a:solidFill>
                  <a:srgbClr val="000000"/>
                </a:solidFill>
                <a:latin typeface="+mn-lt"/>
                <a:ea typeface="+mn-ea"/>
                <a:cs typeface="+mn-cs"/>
              </a:rPr>
              <a:t>evening</a:t>
            </a:r>
            <a:endParaRPr lang="en-US" sz="1400" kern="1200" dirty="0">
              <a:solidFill>
                <a:srgbClr val="000000"/>
              </a:solidFill>
              <a:latin typeface="+mn-lt"/>
              <a:ea typeface="+mn-ea"/>
              <a:cs typeface="+mn-cs"/>
            </a:endParaRPr>
          </a:p>
          <a:p>
            <a:pPr marL="0" lvl="0" indent="0" fontAlgn="base">
              <a:spcBef>
                <a:spcPts val="0"/>
              </a:spcBef>
              <a:buClrTx/>
              <a:buSzTx/>
              <a:buNone/>
            </a:pPr>
            <a:endParaRPr lang="en-US" sz="1600" kern="1200" dirty="0">
              <a:solidFill>
                <a:srgbClr val="000000"/>
              </a:solidFill>
              <a:latin typeface="+mn-lt"/>
              <a:ea typeface="+mn-ea"/>
              <a:cs typeface="+mn-cs"/>
            </a:endParaRPr>
          </a:p>
          <a:p>
            <a:pPr marL="0" lvl="0" indent="0" algn="l" rtl="0">
              <a:lnSpc>
                <a:spcPct val="90000"/>
              </a:lnSpc>
              <a:spcBef>
                <a:spcPts val="0"/>
              </a:spcBef>
              <a:spcAft>
                <a:spcPts val="0"/>
              </a:spcAft>
              <a:buClr>
                <a:schemeClr val="dk1"/>
              </a:buClr>
              <a:buSzPts val="1600"/>
              <a:buNone/>
            </a:pPr>
            <a:endParaRPr sz="1600" b="0" i="0" u="none" strike="noStrike" dirty="0">
              <a:solidFill>
                <a:srgbClr val="000000"/>
              </a:solidFill>
              <a:latin typeface="Arial"/>
              <a:ea typeface="Arial"/>
              <a:cs typeface="Arial"/>
              <a:sym typeface="Arial"/>
            </a:endParaRPr>
          </a:p>
        </p:txBody>
      </p:sp>
      <p:sp>
        <p:nvSpPr>
          <p:cNvPr id="285" name="Google Shape;285;p16"/>
          <p:cNvSpPr/>
          <p:nvPr/>
        </p:nvSpPr>
        <p:spPr>
          <a:xfrm>
            <a:off x="6092950" y="0"/>
            <a:ext cx="6099050"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16"/>
          <p:cNvSpPr/>
          <p:nvPr/>
        </p:nvSpPr>
        <p:spPr>
          <a:xfrm>
            <a:off x="6577582" y="557784"/>
            <a:ext cx="5130204"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6"/>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16"/>
          <p:cNvSpPr txBox="1"/>
          <p:nvPr/>
        </p:nvSpPr>
        <p:spPr>
          <a:xfrm>
            <a:off x="6742415" y="640193"/>
            <a:ext cx="36858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PROPRIETARY BLENDS LEGEND </a:t>
            </a:r>
            <a:endParaRPr dirty="0"/>
          </a:p>
        </p:txBody>
      </p:sp>
      <p:pic>
        <p:nvPicPr>
          <p:cNvPr id="289" name="Google Shape;289;p16" descr="Text, letter&#10;&#10;Description automatically generated"/>
          <p:cNvPicPr preferRelativeResize="0"/>
          <p:nvPr/>
        </p:nvPicPr>
        <p:blipFill rotWithShape="1">
          <a:blip r:embed="rId3">
            <a:alphaModFix/>
          </a:blip>
          <a:srcRect/>
          <a:stretch/>
        </p:blipFill>
        <p:spPr>
          <a:xfrm>
            <a:off x="6772409" y="1260152"/>
            <a:ext cx="4638708" cy="4535424"/>
          </a:xfrm>
          <a:prstGeom prst="rect">
            <a:avLst/>
          </a:prstGeom>
          <a:noFill/>
          <a:ln>
            <a:noFill/>
          </a:ln>
        </p:spPr>
      </p:pic>
      <p:pic>
        <p:nvPicPr>
          <p:cNvPr id="290" name="Google Shape;290;p16" descr="Picture 7"/>
          <p:cNvPicPr preferRelativeResize="0"/>
          <p:nvPr/>
        </p:nvPicPr>
        <p:blipFill rotWithShape="1">
          <a:blip r:embed="rId4">
            <a:alphaModFix/>
          </a:blip>
          <a:srcRect/>
          <a:stretch/>
        </p:blipFill>
        <p:spPr>
          <a:xfrm>
            <a:off x="525116" y="233408"/>
            <a:ext cx="918303" cy="922918"/>
          </a:xfrm>
          <a:prstGeom prst="rect">
            <a:avLst/>
          </a:prstGeom>
          <a:noFill/>
          <a:ln>
            <a:noFill/>
          </a:ln>
        </p:spPr>
      </p:pic>
      <p:sp>
        <p:nvSpPr>
          <p:cNvPr id="291" name="Google Shape;291;p16"/>
          <p:cNvSpPr/>
          <p:nvPr/>
        </p:nvSpPr>
        <p:spPr>
          <a:xfrm rot="10800000" flipH="1">
            <a:off x="1050232" y="6400797"/>
            <a:ext cx="11141767" cy="457202"/>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92" name="Google Shape;292;p16"/>
          <p:cNvSpPr txBox="1"/>
          <p:nvPr/>
        </p:nvSpPr>
        <p:spPr>
          <a:xfrm>
            <a:off x="2570290" y="6400797"/>
            <a:ext cx="85752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p17"/>
          <p:cNvSpPr txBox="1">
            <a:spLocks noGrp="1"/>
          </p:cNvSpPr>
          <p:nvPr>
            <p:ph type="title"/>
          </p:nvPr>
        </p:nvSpPr>
        <p:spPr>
          <a:xfrm>
            <a:off x="1050233" y="1488517"/>
            <a:ext cx="10515600" cy="92291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endParaRPr dirty="0">
              <a:latin typeface="Arial"/>
              <a:ea typeface="Arial"/>
              <a:cs typeface="Arial"/>
              <a:sym typeface="Arial"/>
            </a:endParaRPr>
          </a:p>
        </p:txBody>
      </p:sp>
      <p:sp>
        <p:nvSpPr>
          <p:cNvPr id="298" name="Google Shape;298;p17"/>
          <p:cNvSpPr txBox="1">
            <a:spLocks noGrp="1"/>
          </p:cNvSpPr>
          <p:nvPr>
            <p:ph type="body" idx="1"/>
          </p:nvPr>
        </p:nvSpPr>
        <p:spPr>
          <a:xfrm>
            <a:off x="1050233" y="2411435"/>
            <a:ext cx="10515600" cy="2659329"/>
          </a:xfrm>
          <a:prstGeom prst="rect">
            <a:avLst/>
          </a:prstGeom>
          <a:noFill/>
          <a:ln>
            <a:noFill/>
          </a:ln>
        </p:spPr>
        <p:txBody>
          <a:bodyPr spcFirstLastPara="1" wrap="square" lIns="91425" tIns="45700" rIns="91425" bIns="45700" anchor="t" anchorCtr="0">
            <a:noAutofit/>
          </a:bodyPr>
          <a:lstStyle/>
          <a:p>
            <a:pPr marL="0" indent="0" fontAlgn="base">
              <a:spcBef>
                <a:spcPts val="0"/>
              </a:spcBef>
            </a:pPr>
            <a:r>
              <a:rPr lang="hu-HU" sz="2000" dirty="0">
                <a:solidFill>
                  <a:srgbClr val="000000"/>
                </a:solidFill>
                <a:latin typeface="Lustria"/>
              </a:rPr>
              <a:t>            </a:t>
            </a:r>
            <a:endParaRPr lang="en-US" sz="2000" dirty="0">
              <a:solidFill>
                <a:srgbClr val="000000"/>
              </a:solidFill>
              <a:latin typeface="Lustria"/>
            </a:endParaRPr>
          </a:p>
          <a:p>
            <a:pPr fontAlgn="base">
              <a:spcBef>
                <a:spcPts val="0"/>
              </a:spcBef>
            </a:pPr>
            <a:r>
              <a:rPr lang="en-US" sz="2000" dirty="0">
                <a:solidFill>
                  <a:srgbClr val="000000"/>
                </a:solidFill>
                <a:latin typeface="Arial" panose="020B0604020202020204" pitchFamily="34" charset="0"/>
              </a:rPr>
              <a:t>The ability to speak deteriorates, the ability to find information, the perception of time and the personality may also change. </a:t>
            </a:r>
            <a:endParaRPr lang="hu-HU" sz="2000" dirty="0">
              <a:solidFill>
                <a:srgbClr val="000000"/>
              </a:solidFill>
              <a:latin typeface="Arial" panose="020B0604020202020204" pitchFamily="34" charset="0"/>
            </a:endParaRPr>
          </a:p>
          <a:p>
            <a:pPr fontAlgn="base">
              <a:spcBef>
                <a:spcPts val="0"/>
              </a:spcBef>
            </a:pPr>
            <a:r>
              <a:rPr lang="en-US" sz="2000" dirty="0">
                <a:solidFill>
                  <a:srgbClr val="000000"/>
                </a:solidFill>
                <a:latin typeface="Arial" panose="020B0604020202020204" pitchFamily="34" charset="0"/>
              </a:rPr>
              <a:t>There is currently no known </a:t>
            </a:r>
            <a:r>
              <a:rPr lang="hu-HU" sz="2000" dirty="0" err="1">
                <a:solidFill>
                  <a:srgbClr val="000000"/>
                </a:solidFill>
                <a:latin typeface="Arial" panose="020B0604020202020204" pitchFamily="34" charset="0"/>
              </a:rPr>
              <a:t>traditional</a:t>
            </a:r>
            <a:r>
              <a:rPr lang="hu-HU" sz="2000" dirty="0">
                <a:solidFill>
                  <a:srgbClr val="000000"/>
                </a:solidFill>
                <a:latin typeface="Arial" panose="020B0604020202020204" pitchFamily="34" charset="0"/>
              </a:rPr>
              <a:t> </a:t>
            </a:r>
            <a:r>
              <a:rPr lang="en-US" sz="2000" dirty="0">
                <a:solidFill>
                  <a:srgbClr val="000000"/>
                </a:solidFill>
                <a:latin typeface="Arial" panose="020B0604020202020204" pitchFamily="34" charset="0"/>
              </a:rPr>
              <a:t>effective method for its treatment, but the quality of life can be improved.</a:t>
            </a:r>
            <a:endParaRPr lang="hu-HU" sz="2000" dirty="0">
              <a:solidFill>
                <a:srgbClr val="000000"/>
              </a:solidFill>
              <a:latin typeface="Arial" panose="020B0604020202020204" pitchFamily="34" charset="0"/>
            </a:endParaRPr>
          </a:p>
          <a:p>
            <a:pPr fontAlgn="base">
              <a:spcBef>
                <a:spcPts val="0"/>
              </a:spcBef>
            </a:pPr>
            <a:endParaRPr lang="hu-HU" sz="2000" dirty="0">
              <a:solidFill>
                <a:srgbClr val="000000"/>
              </a:solidFill>
              <a:latin typeface="Arial" panose="020B0604020202020204" pitchFamily="34" charset="0"/>
            </a:endParaRPr>
          </a:p>
          <a:p>
            <a:pPr fontAlgn="base">
              <a:spcBef>
                <a:spcPts val="0"/>
              </a:spcBef>
            </a:pPr>
            <a:r>
              <a:rPr lang="en-US" sz="2000" dirty="0">
                <a:solidFill>
                  <a:srgbClr val="000000"/>
                </a:solidFill>
                <a:latin typeface="Arial" panose="020B0604020202020204" pitchFamily="34" charset="0"/>
              </a:rPr>
              <a:t>A supportive family is indispensable, and in some cases even an expert nurse may be necessary</a:t>
            </a:r>
            <a:r>
              <a:rPr lang="hu-HU" sz="2000" dirty="0">
                <a:solidFill>
                  <a:srgbClr val="000000"/>
                </a:solidFill>
                <a:latin typeface="Arial" panose="020B0604020202020204" pitchFamily="34" charset="0"/>
              </a:rPr>
              <a:t>!</a:t>
            </a:r>
            <a:endParaRPr lang="en-US" sz="2000" dirty="0">
              <a:solidFill>
                <a:srgbClr val="000000"/>
              </a:solidFill>
              <a:latin typeface="Arial" panose="020B0604020202020204" pitchFamily="34" charset="0"/>
            </a:endParaRPr>
          </a:p>
          <a:p>
            <a:endParaRPr sz="2000" b="0" i="0" u="none" strike="noStrike" dirty="0">
              <a:solidFill>
                <a:srgbClr val="000000"/>
              </a:solidFill>
              <a:latin typeface="Arial"/>
              <a:ea typeface="Arial"/>
              <a:cs typeface="Arial"/>
              <a:sym typeface="Arial"/>
            </a:endParaRPr>
          </a:p>
        </p:txBody>
      </p:sp>
      <p:sp>
        <p:nvSpPr>
          <p:cNvPr id="299" name="Google Shape;299;p17"/>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0" name="Google Shape;300;p17" descr="Picture 7"/>
          <p:cNvPicPr preferRelativeResize="0"/>
          <p:nvPr/>
        </p:nvPicPr>
        <p:blipFill rotWithShape="1">
          <a:blip r:embed="rId3">
            <a:alphaModFix/>
          </a:blip>
          <a:srcRect/>
          <a:stretch/>
        </p:blipFill>
        <p:spPr>
          <a:xfrm>
            <a:off x="525116" y="233408"/>
            <a:ext cx="918303" cy="922918"/>
          </a:xfrm>
          <a:prstGeom prst="rect">
            <a:avLst/>
          </a:prstGeom>
          <a:noFill/>
          <a:ln>
            <a:noFill/>
          </a:ln>
        </p:spPr>
      </p:pic>
      <p:sp>
        <p:nvSpPr>
          <p:cNvPr id="301" name="Google Shape;301;p17"/>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02" name="Google Shape;302;p17"/>
          <p:cNvSpPr txBox="1"/>
          <p:nvPr/>
        </p:nvSpPr>
        <p:spPr>
          <a:xfrm>
            <a:off x="2926080" y="6441710"/>
            <a:ext cx="83863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18"/>
          <p:cNvSpPr/>
          <p:nvPr/>
        </p:nvSpPr>
        <p:spPr>
          <a:xfrm>
            <a:off x="-1"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8" name="Google Shape;308;p18"/>
          <p:cNvSpPr txBox="1">
            <a:spLocks noGrp="1"/>
          </p:cNvSpPr>
          <p:nvPr>
            <p:ph type="title"/>
          </p:nvPr>
        </p:nvSpPr>
        <p:spPr>
          <a:xfrm>
            <a:off x="1193538" y="685878"/>
            <a:ext cx="6247722" cy="12831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Font typeface="Arial"/>
              <a:buNone/>
            </a:pPr>
            <a:r>
              <a:rPr lang="en-US" sz="3600" dirty="0">
                <a:latin typeface="Arial"/>
                <a:ea typeface="Arial"/>
                <a:cs typeface="Arial"/>
                <a:sym typeface="Arial"/>
              </a:rPr>
              <a:t>Results </a:t>
            </a:r>
            <a:endParaRPr dirty="0">
              <a:latin typeface="Arial"/>
              <a:ea typeface="Arial"/>
              <a:cs typeface="Arial"/>
              <a:sym typeface="Arial"/>
            </a:endParaRPr>
          </a:p>
        </p:txBody>
      </p:sp>
      <p:sp>
        <p:nvSpPr>
          <p:cNvPr id="309" name="Google Shape;309;p18"/>
          <p:cNvSpPr txBox="1">
            <a:spLocks noGrp="1"/>
          </p:cNvSpPr>
          <p:nvPr>
            <p:ph type="body" idx="1"/>
          </p:nvPr>
        </p:nvSpPr>
        <p:spPr>
          <a:xfrm>
            <a:off x="1298332" y="1508759"/>
            <a:ext cx="6401559" cy="3840481"/>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ClrTx/>
              <a:buSzTx/>
              <a:buNone/>
            </a:pPr>
            <a:r>
              <a:rPr lang="hu-HU" sz="1600" kern="1200" dirty="0" err="1">
                <a:solidFill>
                  <a:prstClr val="black"/>
                </a:solidFill>
                <a:latin typeface="Goudy Old Style" panose="02020502050305020303" pitchFamily="18" charset="77"/>
                <a:ea typeface="+mn-ea"/>
                <a:cs typeface="+mn-cs"/>
              </a:rPr>
              <a:t>After</a:t>
            </a:r>
            <a:r>
              <a:rPr lang="hu-HU" sz="1600" kern="1200" dirty="0">
                <a:solidFill>
                  <a:prstClr val="black"/>
                </a:solidFill>
                <a:latin typeface="Goudy Old Style" panose="02020502050305020303" pitchFamily="18" charset="77"/>
                <a:ea typeface="+mn-ea"/>
                <a:cs typeface="+mn-cs"/>
              </a:rPr>
              <a:t> </a:t>
            </a:r>
            <a:r>
              <a:rPr lang="hu-HU" sz="1600" kern="1200" dirty="0" smtClean="0">
                <a:solidFill>
                  <a:prstClr val="black"/>
                </a:solidFill>
                <a:latin typeface="Goudy Old Style" panose="02020502050305020303" pitchFamily="18" charset="77"/>
                <a:ea typeface="+mn-ea"/>
                <a:cs typeface="+mn-cs"/>
              </a:rPr>
              <a:t>2 </a:t>
            </a:r>
            <a:r>
              <a:rPr lang="hu-HU" sz="1600" kern="1200" dirty="0" err="1">
                <a:solidFill>
                  <a:prstClr val="black"/>
                </a:solidFill>
                <a:latin typeface="Goudy Old Style" panose="02020502050305020303" pitchFamily="18" charset="77"/>
                <a:ea typeface="+mn-ea"/>
                <a:cs typeface="+mn-cs"/>
              </a:rPr>
              <a:t>month</a:t>
            </a:r>
            <a:r>
              <a:rPr lang="hu-HU" sz="1600" kern="1200" dirty="0">
                <a:solidFill>
                  <a:prstClr val="black"/>
                </a:solidFill>
                <a:latin typeface="Goudy Old Style" panose="02020502050305020303" pitchFamily="18" charset="77"/>
                <a:ea typeface="+mn-ea"/>
                <a:cs typeface="+mn-cs"/>
              </a:rPr>
              <a:t> </a:t>
            </a:r>
            <a:r>
              <a:rPr lang="hu-HU" sz="1600" kern="1200" dirty="0">
                <a:solidFill>
                  <a:srgbClr val="000000"/>
                </a:solidFill>
                <a:latin typeface="Calibri" panose="020F0502020204030204" pitchFamily="34" charset="0"/>
                <a:ea typeface="+mn-ea"/>
                <a:cs typeface="Calibri" panose="020F0502020204030204" pitchFamily="34" charset="0"/>
                <a:sym typeface="Arial"/>
              </a:rPr>
              <a:t>:</a:t>
            </a:r>
            <a:r>
              <a:rPr lang="en-US" sz="1600" kern="1200" dirty="0">
                <a:solidFill>
                  <a:srgbClr val="000000"/>
                </a:solidFill>
                <a:latin typeface="Calibri" panose="020F0502020204030204" pitchFamily="34" charset="0"/>
                <a:ea typeface="+mn-ea"/>
                <a:cs typeface="Calibri" panose="020F0502020204030204" pitchFamily="34" charset="0"/>
                <a:sym typeface="Arial"/>
              </a:rPr>
              <a:t> </a:t>
            </a:r>
            <a:endParaRPr lang="hu-HU" sz="1600" kern="1200" dirty="0">
              <a:solidFill>
                <a:srgbClr val="000000"/>
              </a:solidFill>
              <a:latin typeface="Calibri" panose="020F0502020204030204" pitchFamily="34" charset="0"/>
              <a:ea typeface="+mn-ea"/>
              <a:cs typeface="Calibri" panose="020F0502020204030204" pitchFamily="34" charset="0"/>
              <a:sym typeface="Arial"/>
            </a:endParaRPr>
          </a:p>
          <a:p>
            <a:pPr marL="0" lvl="0" indent="0">
              <a:lnSpc>
                <a:spcPct val="100000"/>
              </a:lnSpc>
              <a:spcBef>
                <a:spcPts val="0"/>
              </a:spcBef>
              <a:buClrTx/>
              <a:buSzTx/>
              <a:buNone/>
            </a:pPr>
            <a:endParaRPr lang="hu-HU" sz="1600" kern="1200" dirty="0">
              <a:solidFill>
                <a:prstClr val="black"/>
              </a:solidFill>
              <a:latin typeface="Goudy Old Style" panose="02020502050305020303" pitchFamily="18" charset="77"/>
              <a:ea typeface="+mn-ea"/>
              <a:cs typeface="+mn-cs"/>
            </a:endParaRPr>
          </a:p>
          <a:p>
            <a:pPr marL="0" lvl="0" indent="0">
              <a:lnSpc>
                <a:spcPct val="100000"/>
              </a:lnSpc>
              <a:spcBef>
                <a:spcPts val="0"/>
              </a:spcBef>
              <a:buClrTx/>
              <a:buSzTx/>
              <a:buNone/>
            </a:pPr>
            <a:r>
              <a:rPr lang="en-US" sz="1600" kern="1200" dirty="0">
                <a:solidFill>
                  <a:prstClr val="black"/>
                </a:solidFill>
                <a:latin typeface="Goudy Old Style" panose="02020502050305020303" pitchFamily="18" charset="77"/>
                <a:ea typeface="+mn-ea"/>
                <a:cs typeface="+mn-cs"/>
              </a:rPr>
              <a:t>The change was first reported by the family</a:t>
            </a:r>
            <a:r>
              <a:rPr lang="hu-HU" sz="1600" kern="1200" dirty="0">
                <a:solidFill>
                  <a:prstClr val="black"/>
                </a:solidFill>
                <a:latin typeface="Goudy Old Style" panose="02020502050305020303" pitchFamily="18" charset="77"/>
                <a:ea typeface="+mn-ea"/>
                <a:cs typeface="+mn-cs"/>
              </a:rPr>
              <a:t>:</a:t>
            </a:r>
          </a:p>
          <a:p>
            <a:pPr marL="0" lvl="0" indent="0">
              <a:lnSpc>
                <a:spcPct val="100000"/>
              </a:lnSpc>
              <a:spcBef>
                <a:spcPts val="0"/>
              </a:spcBef>
              <a:buClrTx/>
              <a:buSzTx/>
              <a:buNone/>
            </a:pPr>
            <a:r>
              <a:rPr lang="en-US" sz="1600" kern="1200" dirty="0">
                <a:solidFill>
                  <a:prstClr val="black"/>
                </a:solidFill>
                <a:latin typeface="Goudy Old Style" panose="02020502050305020303" pitchFamily="18" charset="77"/>
                <a:ea typeface="+mn-ea"/>
                <a:cs typeface="+mn-cs"/>
              </a:rPr>
              <a:t>A slight improvement in speaking skills, the ability to find information, and the mood.</a:t>
            </a:r>
            <a:endParaRPr lang="hu-HU" sz="1600" kern="1200" dirty="0">
              <a:solidFill>
                <a:prstClr val="black"/>
              </a:solidFill>
              <a:latin typeface="Goudy Old Style" panose="02020502050305020303" pitchFamily="18" charset="77"/>
              <a:ea typeface="+mn-ea"/>
              <a:cs typeface="+mn-cs"/>
            </a:endParaRPr>
          </a:p>
          <a:p>
            <a:pPr marL="0" lvl="0" indent="0">
              <a:lnSpc>
                <a:spcPct val="100000"/>
              </a:lnSpc>
              <a:spcBef>
                <a:spcPts val="0"/>
              </a:spcBef>
              <a:buClrTx/>
              <a:buSzTx/>
              <a:buNone/>
            </a:pPr>
            <a:endParaRPr lang="hu-HU" sz="1600" kern="1200" dirty="0">
              <a:solidFill>
                <a:prstClr val="black"/>
              </a:solidFill>
              <a:latin typeface="Goudy Old Style" panose="02020502050305020303" pitchFamily="18" charset="77"/>
              <a:ea typeface="+mn-ea"/>
              <a:cs typeface="+mn-cs"/>
            </a:endParaRPr>
          </a:p>
          <a:p>
            <a:pPr marL="0" lvl="0" indent="0">
              <a:lnSpc>
                <a:spcPct val="100000"/>
              </a:lnSpc>
              <a:spcBef>
                <a:spcPts val="0"/>
              </a:spcBef>
              <a:buClrTx/>
              <a:buSzTx/>
              <a:buNone/>
            </a:pPr>
            <a:r>
              <a:rPr lang="hu-HU" sz="1600" kern="1200" dirty="0" err="1">
                <a:solidFill>
                  <a:prstClr val="black"/>
                </a:solidFill>
                <a:latin typeface="Goudy Old Style" panose="02020502050305020303" pitchFamily="18" charset="77"/>
                <a:ea typeface="+mn-ea"/>
                <a:cs typeface="+mn-cs"/>
              </a:rPr>
              <a:t>After</a:t>
            </a:r>
            <a:r>
              <a:rPr lang="hu-HU" sz="1600" kern="1200" dirty="0">
                <a:solidFill>
                  <a:prstClr val="black"/>
                </a:solidFill>
                <a:latin typeface="Goudy Old Style" panose="02020502050305020303" pitchFamily="18" charset="77"/>
                <a:ea typeface="+mn-ea"/>
                <a:cs typeface="+mn-cs"/>
              </a:rPr>
              <a:t> 4 </a:t>
            </a:r>
            <a:r>
              <a:rPr lang="hu-HU" sz="1600" kern="1200" dirty="0" err="1">
                <a:solidFill>
                  <a:prstClr val="black"/>
                </a:solidFill>
                <a:latin typeface="Goudy Old Style" panose="02020502050305020303" pitchFamily="18" charset="77"/>
                <a:ea typeface="+mn-ea"/>
                <a:cs typeface="+mn-cs"/>
              </a:rPr>
              <a:t>month</a:t>
            </a:r>
            <a:r>
              <a:rPr lang="hu-HU" sz="1600" kern="1200" dirty="0">
                <a:solidFill>
                  <a:prstClr val="black"/>
                </a:solidFill>
                <a:latin typeface="Goudy Old Style" panose="02020502050305020303" pitchFamily="18" charset="77"/>
                <a:ea typeface="+mn-ea"/>
                <a:cs typeface="+mn-cs"/>
              </a:rPr>
              <a:t>:</a:t>
            </a:r>
          </a:p>
          <a:p>
            <a:pPr marL="0" lvl="0" indent="0">
              <a:lnSpc>
                <a:spcPct val="100000"/>
              </a:lnSpc>
              <a:spcBef>
                <a:spcPts val="0"/>
              </a:spcBef>
              <a:buClrTx/>
              <a:buSzTx/>
              <a:buNone/>
            </a:pPr>
            <a:r>
              <a:rPr lang="en-US" sz="1600" kern="1200" dirty="0">
                <a:solidFill>
                  <a:prstClr val="black"/>
                </a:solidFill>
                <a:latin typeface="Goudy Old Style" panose="02020502050305020303" pitchFamily="18" charset="77"/>
                <a:ea typeface="+mn-ea"/>
                <a:cs typeface="+mn-cs"/>
              </a:rPr>
              <a:t>Mini-Mental State Examination (MMSE)</a:t>
            </a:r>
            <a:r>
              <a:rPr lang="hu-HU" sz="1600" kern="1200" dirty="0">
                <a:solidFill>
                  <a:prstClr val="black"/>
                </a:solidFill>
                <a:latin typeface="Goudy Old Style" panose="02020502050305020303" pitchFamily="18" charset="77"/>
                <a:ea typeface="+mn-ea"/>
                <a:cs typeface="+mn-cs"/>
              </a:rPr>
              <a:t>: </a:t>
            </a:r>
            <a:r>
              <a:rPr lang="hu-HU" sz="1600" kern="1200" dirty="0" err="1">
                <a:solidFill>
                  <a:prstClr val="black"/>
                </a:solidFill>
                <a:latin typeface="Goudy Old Style" panose="02020502050305020303" pitchFamily="18" charset="77"/>
                <a:ea typeface="+mn-ea"/>
                <a:cs typeface="+mn-cs"/>
              </a:rPr>
              <a:t>from</a:t>
            </a:r>
            <a:r>
              <a:rPr lang="hu-HU" sz="1600" kern="1200" dirty="0">
                <a:solidFill>
                  <a:prstClr val="black"/>
                </a:solidFill>
                <a:latin typeface="Goudy Old Style" panose="02020502050305020303" pitchFamily="18" charset="77"/>
                <a:ea typeface="+mn-ea"/>
                <a:cs typeface="+mn-cs"/>
              </a:rPr>
              <a:t> </a:t>
            </a:r>
            <a:r>
              <a:rPr lang="hu-HU" sz="2000" kern="1200" dirty="0" smtClean="0">
                <a:solidFill>
                  <a:prstClr val="black"/>
                </a:solidFill>
                <a:latin typeface="Goudy Old Style" panose="02020502050305020303" pitchFamily="18" charset="77"/>
                <a:ea typeface="+mn-ea"/>
                <a:cs typeface="+mn-cs"/>
              </a:rPr>
              <a:t>22 </a:t>
            </a:r>
            <a:r>
              <a:rPr lang="hu-HU" sz="1600" kern="1200" dirty="0" err="1">
                <a:solidFill>
                  <a:prstClr val="black"/>
                </a:solidFill>
                <a:latin typeface="Goudy Old Style" panose="02020502050305020303" pitchFamily="18" charset="77"/>
                <a:ea typeface="+mn-ea"/>
                <a:cs typeface="+mn-cs"/>
              </a:rPr>
              <a:t>to</a:t>
            </a:r>
            <a:r>
              <a:rPr lang="hu-HU" sz="1600" kern="1200" dirty="0">
                <a:solidFill>
                  <a:prstClr val="black"/>
                </a:solidFill>
                <a:latin typeface="Goudy Old Style" panose="02020502050305020303" pitchFamily="18" charset="77"/>
                <a:ea typeface="+mn-ea"/>
                <a:cs typeface="+mn-cs"/>
              </a:rPr>
              <a:t> </a:t>
            </a:r>
            <a:r>
              <a:rPr lang="hu-HU" sz="2000" kern="1200" dirty="0" smtClean="0">
                <a:solidFill>
                  <a:srgbClr val="FF0000"/>
                </a:solidFill>
                <a:latin typeface="Goudy Old Style" panose="02020502050305020303" pitchFamily="18" charset="77"/>
                <a:ea typeface="+mn-ea"/>
                <a:cs typeface="+mn-cs"/>
              </a:rPr>
              <a:t>26</a:t>
            </a:r>
            <a:r>
              <a:rPr lang="hu-HU" sz="1600" kern="1200" dirty="0" smtClean="0">
                <a:solidFill>
                  <a:prstClr val="black"/>
                </a:solidFill>
                <a:latin typeface="Goudy Old Style" panose="02020502050305020303" pitchFamily="18" charset="77"/>
                <a:ea typeface="+mn-ea"/>
                <a:cs typeface="+mn-cs"/>
              </a:rPr>
              <a:t>!!!</a:t>
            </a:r>
            <a:endParaRPr lang="hu-HU" sz="1600" kern="1200" dirty="0">
              <a:solidFill>
                <a:prstClr val="black"/>
              </a:solidFill>
              <a:latin typeface="Goudy Old Style" panose="02020502050305020303" pitchFamily="18" charset="77"/>
              <a:ea typeface="+mn-ea"/>
              <a:cs typeface="+mn-cs"/>
            </a:endParaRPr>
          </a:p>
          <a:p>
            <a:pPr marL="0" lvl="0" indent="0">
              <a:lnSpc>
                <a:spcPct val="100000"/>
              </a:lnSpc>
              <a:spcBef>
                <a:spcPts val="0"/>
              </a:spcBef>
              <a:buClrTx/>
              <a:buSzTx/>
              <a:buNone/>
            </a:pPr>
            <a:endParaRPr lang="hu-HU" sz="1600" kern="1200" dirty="0">
              <a:solidFill>
                <a:prstClr val="black"/>
              </a:solidFill>
              <a:latin typeface="Goudy Old Style" panose="02020502050305020303" pitchFamily="18" charset="77"/>
              <a:ea typeface="+mn-ea"/>
              <a:cs typeface="+mn-cs"/>
            </a:endParaRPr>
          </a:p>
          <a:p>
            <a:pPr marL="0" lvl="0" indent="0">
              <a:lnSpc>
                <a:spcPct val="100000"/>
              </a:lnSpc>
              <a:spcBef>
                <a:spcPts val="0"/>
              </a:spcBef>
              <a:buClrTx/>
              <a:buSzTx/>
              <a:buNone/>
            </a:pPr>
            <a:r>
              <a:rPr lang="en-US" sz="1600" kern="1200" dirty="0">
                <a:solidFill>
                  <a:prstClr val="black"/>
                </a:solidFill>
                <a:latin typeface="Goudy Old Style" panose="02020502050305020303" pitchFamily="18" charset="77"/>
                <a:ea typeface="+mn-ea"/>
                <a:cs typeface="+mn-cs"/>
              </a:rPr>
              <a:t>Expressed improvement in speaking skills, ability to find information, perception of time and mood.</a:t>
            </a:r>
            <a:r>
              <a:rPr lang="hu-HU" sz="1600" kern="1200" dirty="0">
                <a:solidFill>
                  <a:prstClr val="black"/>
                </a:solidFill>
                <a:latin typeface="Goudy Old Style" panose="02020502050305020303" pitchFamily="18" charset="77"/>
                <a:ea typeface="+mn-ea"/>
                <a:cs typeface="+mn-cs"/>
              </a:rPr>
              <a:t> </a:t>
            </a:r>
          </a:p>
          <a:p>
            <a:pPr marL="0" lvl="0" indent="0">
              <a:lnSpc>
                <a:spcPct val="100000"/>
              </a:lnSpc>
              <a:spcBef>
                <a:spcPts val="0"/>
              </a:spcBef>
              <a:buClrTx/>
              <a:buSzTx/>
              <a:buNone/>
            </a:pPr>
            <a:r>
              <a:rPr lang="en-US" sz="1600" kern="1200" dirty="0">
                <a:solidFill>
                  <a:prstClr val="black"/>
                </a:solidFill>
                <a:latin typeface="Goudy Old Style" panose="02020502050305020303" pitchFamily="18" charset="77"/>
                <a:ea typeface="+mn-ea"/>
                <a:cs typeface="+mn-cs"/>
              </a:rPr>
              <a:t>And not only the family, but also the patient could report on the improvement.</a:t>
            </a:r>
            <a:endParaRPr lang="hu-HU" sz="1600" kern="1200" dirty="0">
              <a:solidFill>
                <a:prstClr val="black"/>
              </a:solidFill>
              <a:latin typeface="Goudy Old Style" panose="02020502050305020303" pitchFamily="18" charset="77"/>
              <a:ea typeface="+mn-ea"/>
              <a:cs typeface="+mn-cs"/>
            </a:endParaRPr>
          </a:p>
          <a:p>
            <a:pPr marL="0" lvl="0" indent="0">
              <a:lnSpc>
                <a:spcPct val="100000"/>
              </a:lnSpc>
              <a:spcBef>
                <a:spcPts val="0"/>
              </a:spcBef>
              <a:buClrTx/>
              <a:buSzTx/>
              <a:buNone/>
            </a:pPr>
            <a:r>
              <a:rPr lang="en-US" sz="1600" kern="1200" dirty="0">
                <a:solidFill>
                  <a:prstClr val="black"/>
                </a:solidFill>
                <a:latin typeface="Goudy Old Style" panose="02020502050305020303" pitchFamily="18" charset="77"/>
                <a:ea typeface="+mn-ea"/>
                <a:cs typeface="+mn-cs"/>
              </a:rPr>
              <a:t>Based on these, the patient's quality of life improved</a:t>
            </a:r>
            <a:r>
              <a:rPr lang="hu-HU" sz="1600" kern="1200" dirty="0">
                <a:solidFill>
                  <a:prstClr val="black"/>
                </a:solidFill>
                <a:latin typeface="Goudy Old Style" panose="02020502050305020303" pitchFamily="18" charset="77"/>
                <a:ea typeface="+mn-ea"/>
                <a:cs typeface="+mn-cs"/>
              </a:rPr>
              <a:t>!</a:t>
            </a:r>
          </a:p>
          <a:p>
            <a:pPr marL="0" lvl="0" indent="0">
              <a:lnSpc>
                <a:spcPct val="100000"/>
              </a:lnSpc>
              <a:spcBef>
                <a:spcPts val="600"/>
              </a:spcBef>
              <a:buNone/>
            </a:pPr>
            <a:endParaRPr lang="hu-HU" sz="1800" dirty="0">
              <a:latin typeface="Calibri" panose="020F0502020204030204" pitchFamily="34" charset="0"/>
              <a:ea typeface="Sorts Mill Goudy"/>
              <a:cs typeface="Calibri" panose="020F0502020204030204" pitchFamily="34" charset="0"/>
              <a:sym typeface="Sorts Mill Goudy"/>
            </a:endParaRPr>
          </a:p>
          <a:p>
            <a:pPr marL="0" lvl="0" indent="0" algn="l" rtl="0">
              <a:lnSpc>
                <a:spcPct val="90000"/>
              </a:lnSpc>
              <a:spcBef>
                <a:spcPts val="1000"/>
              </a:spcBef>
              <a:spcAft>
                <a:spcPts val="0"/>
              </a:spcAft>
              <a:buClr>
                <a:schemeClr val="dk1"/>
              </a:buClr>
              <a:buSzPts val="1600"/>
              <a:buNone/>
            </a:pPr>
            <a:endParaRPr sz="1600" dirty="0">
              <a:latin typeface="Sorts Mill Goudy"/>
              <a:ea typeface="Sorts Mill Goudy"/>
              <a:cs typeface="Sorts Mill Goudy"/>
              <a:sym typeface="Sorts Mill Goudy"/>
            </a:endParaRPr>
          </a:p>
        </p:txBody>
      </p:sp>
      <p:sp>
        <p:nvSpPr>
          <p:cNvPr id="310" name="Google Shape;310;p18"/>
          <p:cNvSpPr/>
          <p:nvPr/>
        </p:nvSpPr>
        <p:spPr>
          <a:xfrm>
            <a:off x="8219545" y="1333265"/>
            <a:ext cx="2926988" cy="2594434"/>
          </a:xfrm>
          <a:custGeom>
            <a:avLst/>
            <a:gdLst/>
            <a:ahLst/>
            <a:cxnLst/>
            <a:rect l="l" t="t" r="r" b="b"/>
            <a:pathLst>
              <a:path w="2991693" h="2651787" extrusionOk="0">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1" name="Google Shape;311;p18"/>
          <p:cNvSpPr/>
          <p:nvPr/>
        </p:nvSpPr>
        <p:spPr>
          <a:xfrm>
            <a:off x="7575032"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2" name="Google Shape;312;p18"/>
          <p:cNvSpPr/>
          <p:nvPr/>
        </p:nvSpPr>
        <p:spPr>
          <a:xfrm>
            <a:off x="8152922"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3" name="Google Shape;313;p18"/>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14" name="Google Shape;314;p18" descr="Picture 7"/>
          <p:cNvPicPr preferRelativeResize="0"/>
          <p:nvPr/>
        </p:nvPicPr>
        <p:blipFill rotWithShape="1">
          <a:blip r:embed="rId3">
            <a:alphaModFix/>
          </a:blip>
          <a:srcRect/>
          <a:stretch/>
        </p:blipFill>
        <p:spPr>
          <a:xfrm>
            <a:off x="8517928" y="1560918"/>
            <a:ext cx="2229984" cy="2241191"/>
          </a:xfrm>
          <a:prstGeom prst="rect">
            <a:avLst/>
          </a:prstGeom>
          <a:noFill/>
          <a:ln>
            <a:noFill/>
          </a:ln>
        </p:spPr>
      </p:pic>
      <p:sp>
        <p:nvSpPr>
          <p:cNvPr id="315" name="Google Shape;315;p18"/>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16" name="Google Shape;316;p18"/>
          <p:cNvSpPr txBox="1"/>
          <p:nvPr/>
        </p:nvSpPr>
        <p:spPr>
          <a:xfrm>
            <a:off x="2917372" y="6420849"/>
            <a:ext cx="92746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0"/>
        <p:cNvGrpSpPr/>
        <p:nvPr/>
      </p:nvGrpSpPr>
      <p:grpSpPr>
        <a:xfrm>
          <a:off x="0" y="0"/>
          <a:ext cx="0" cy="0"/>
          <a:chOff x="0" y="0"/>
          <a:chExt cx="0" cy="0"/>
        </a:xfrm>
      </p:grpSpPr>
      <p:sp>
        <p:nvSpPr>
          <p:cNvPr id="9223" name="Rectangle 9222">
            <a:extLst>
              <a:ext uri="{FF2B5EF4-FFF2-40B4-BE49-F238E27FC236}">
                <a16:creationId xmlns:a16="http://schemas.microsoft.com/office/drawing/2014/main" xmlns="" id="{86FF76B9-219D-4469-AF87-0236D2903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225" name="Group 9224">
            <a:extLst>
              <a:ext uri="{FF2B5EF4-FFF2-40B4-BE49-F238E27FC236}">
                <a16:creationId xmlns:a16="http://schemas.microsoft.com/office/drawing/2014/main" xmlns="" id="{DB88BD78-87E1-424D-B479-C37D8E41B12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0964637" y="2358"/>
            <a:ext cx="1876653" cy="1766008"/>
            <a:chOff x="-648769" y="2358"/>
            <a:chExt cx="1876653" cy="1766008"/>
          </a:xfrm>
        </p:grpSpPr>
        <p:sp>
          <p:nvSpPr>
            <p:cNvPr id="9226" name="Freeform: Shape 9225">
              <a:extLst>
                <a:ext uri="{FF2B5EF4-FFF2-40B4-BE49-F238E27FC236}">
                  <a16:creationId xmlns:a16="http://schemas.microsoft.com/office/drawing/2014/main" xmlns="" id="{C05EB894-9410-4B20-95E4-7A25101AB89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2" name="Rectangle 9226">
              <a:extLst>
                <a:ext uri="{FF2B5EF4-FFF2-40B4-BE49-F238E27FC236}">
                  <a16:creationId xmlns:a16="http://schemas.microsoft.com/office/drawing/2014/main" xmlns="" id="{166E38B6-B050-4340-8E8F-3A971DADC0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33" name="Rectangle 9228">
            <a:extLst>
              <a:ext uri="{FF2B5EF4-FFF2-40B4-BE49-F238E27FC236}">
                <a16:creationId xmlns:a16="http://schemas.microsoft.com/office/drawing/2014/main" xmlns=""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1" name="Isosceles Triangle 9230">
            <a:extLst>
              <a:ext uri="{FF2B5EF4-FFF2-40B4-BE49-F238E27FC236}">
                <a16:creationId xmlns:a16="http://schemas.microsoft.com/office/drawing/2014/main" xmlns="" id="{633C5E46-DAC5-4661-9C87-22B08E2A51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Google Shape;321;p19"/>
          <p:cNvSpPr/>
          <p:nvPr/>
        </p:nvSpPr>
        <p:spPr>
          <a:xfrm rot="16200000">
            <a:off x="1359112" y="1183819"/>
            <a:ext cx="2981853" cy="3129753"/>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19"/>
          <p:cNvSpPr txBox="1">
            <a:spLocks noGrp="1"/>
          </p:cNvSpPr>
          <p:nvPr>
            <p:ph type="title" idx="4294967295"/>
          </p:nvPr>
        </p:nvSpPr>
        <p:spPr>
          <a:xfrm>
            <a:off x="1674335" y="1644486"/>
            <a:ext cx="2351405" cy="2278988"/>
          </a:xfrm>
          <a:prstGeom prst="rect">
            <a:avLst/>
          </a:prstGeom>
          <a:noFill/>
          <a:ln>
            <a:noFill/>
          </a:ln>
        </p:spPr>
        <p:txBody>
          <a:bodyPr spcFirstLastPara="1" wrap="square" lIns="91425" tIns="45700" rIns="91425" bIns="45700" anchor="ctr" anchorCtr="0">
            <a:normAutofit/>
          </a:bodyPr>
          <a:lstStyle/>
          <a:p>
            <a:pPr algn="ctr">
              <a:buClr>
                <a:srgbClr val="FFFFFF"/>
              </a:buClr>
              <a:buSzPts val="3600"/>
            </a:pPr>
            <a:r>
              <a:rPr lang="en-US" sz="3204" b="0" i="0" u="none" strike="noStrike" cap="none" dirty="0">
                <a:solidFill>
                  <a:srgbClr val="FFFFFF"/>
                </a:solidFill>
                <a:latin typeface="Calibri"/>
                <a:ea typeface="Calibri"/>
                <a:cs typeface="Calibri"/>
                <a:sym typeface="Calibri"/>
              </a:rPr>
              <a:t>Research Studies </a:t>
            </a:r>
            <a:endParaRPr lang="en-US" dirty="0"/>
          </a:p>
        </p:txBody>
      </p:sp>
      <p:sp>
        <p:nvSpPr>
          <p:cNvPr id="324" name="Google Shape;324;p19"/>
          <p:cNvSpPr/>
          <p:nvPr/>
        </p:nvSpPr>
        <p:spPr>
          <a:xfrm rot="10800000" flipH="1">
            <a:off x="492369" y="6386962"/>
            <a:ext cx="11056164" cy="471037"/>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25" name="Google Shape;325;p19"/>
          <p:cNvSpPr txBox="1"/>
          <p:nvPr/>
        </p:nvSpPr>
        <p:spPr>
          <a:xfrm>
            <a:off x="2459685" y="6430894"/>
            <a:ext cx="8208010" cy="415779"/>
          </a:xfrm>
          <a:prstGeom prst="rect">
            <a:avLst/>
          </a:prstGeom>
          <a:noFill/>
          <a:ln>
            <a:noFill/>
          </a:ln>
        </p:spPr>
        <p:txBody>
          <a:bodyPr spcFirstLastPara="1" wrap="square" lIns="91425" tIns="45700" rIns="91425" bIns="45700" anchor="t" anchorCtr="0">
            <a:spAutoFit/>
          </a:bodyPr>
          <a:lstStyle/>
          <a:p>
            <a:pPr>
              <a:spcAft>
                <a:spcPts val="600"/>
              </a:spcAft>
            </a:pPr>
            <a:r>
              <a:rPr lang="en-US" sz="1602" b="0" i="0" u="none" strike="noStrike" cap="none" dirty="0">
                <a:solidFill>
                  <a:srgbClr val="FEE599"/>
                </a:solidFill>
                <a:latin typeface="Times New Roman"/>
                <a:ea typeface="Arial"/>
                <a:cs typeface="Times New Roman"/>
                <a:sym typeface="Times New Roman"/>
              </a:rPr>
              <a:t>International Science Nutrition Society – CURARE CAUSAM - ISNS 2023 </a:t>
            </a:r>
            <a:endParaRPr lang="en-US" dirty="0"/>
          </a:p>
        </p:txBody>
      </p:sp>
      <p:pic>
        <p:nvPicPr>
          <p:cNvPr id="9218" name="Picture 2" descr="Clinical Trials - Ask Hematologist | Understand Hematology">
            <a:extLst>
              <a:ext uri="{FF2B5EF4-FFF2-40B4-BE49-F238E27FC236}">
                <a16:creationId xmlns:a16="http://schemas.microsoft.com/office/drawing/2014/main" xmlns="" id="{12275A3F-F3F8-ACBE-F8C3-02F41A3DF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123" y="874387"/>
            <a:ext cx="6342651" cy="4186150"/>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314;p18" descr="Picture 7">
            <a:extLst>
              <a:ext uri="{FF2B5EF4-FFF2-40B4-BE49-F238E27FC236}">
                <a16:creationId xmlns:a16="http://schemas.microsoft.com/office/drawing/2014/main" xmlns="" id="{7EA4A7EA-2EAC-26ED-4F17-8854072798F3}"/>
              </a:ext>
            </a:extLst>
          </p:cNvPr>
          <p:cNvPicPr preferRelativeResize="0"/>
          <p:nvPr/>
        </p:nvPicPr>
        <p:blipFill rotWithShape="1">
          <a:blip r:embed="rId4">
            <a:alphaModFix/>
          </a:blip>
          <a:srcRect/>
          <a:stretch/>
        </p:blipFill>
        <p:spPr>
          <a:xfrm>
            <a:off x="10236851" y="5104468"/>
            <a:ext cx="1999737" cy="1797463"/>
          </a:xfrm>
          <a:prstGeom prst="rect">
            <a:avLst/>
          </a:prstGeom>
          <a:noFill/>
          <a:ln>
            <a:noFill/>
          </a:ln>
        </p:spPr>
      </p:pic>
      <p:sp>
        <p:nvSpPr>
          <p:cNvPr id="5" name="Google Shape;228;p11">
            <a:extLst>
              <a:ext uri="{FF2B5EF4-FFF2-40B4-BE49-F238E27FC236}">
                <a16:creationId xmlns:a16="http://schemas.microsoft.com/office/drawing/2014/main" xmlns="" id="{A0938D7D-65A8-D494-6A31-A35A9CB07D75}"/>
              </a:ext>
            </a:extLst>
          </p:cNvPr>
          <p:cNvSpPr/>
          <p:nvPr/>
        </p:nvSpPr>
        <p:spPr>
          <a:xfrm>
            <a:off x="0" y="0"/>
            <a:ext cx="1050233" cy="6857572"/>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0"/>
          <p:cNvSpPr txBox="1">
            <a:spLocks noGrp="1"/>
          </p:cNvSpPr>
          <p:nvPr>
            <p:ph type="title"/>
          </p:nvPr>
        </p:nvSpPr>
        <p:spPr>
          <a:xfrm>
            <a:off x="1201615" y="177801"/>
            <a:ext cx="10515600" cy="1559780"/>
          </a:xfrm>
          <a:prstGeom prst="rect">
            <a:avLst/>
          </a:prstGeom>
          <a:noFill/>
          <a:ln>
            <a:noFill/>
          </a:ln>
        </p:spPr>
        <p:txBody>
          <a:bodyPr spcFirstLastPara="1" wrap="square" lIns="91425" tIns="45700" rIns="91425" bIns="45700" anchor="ctr" anchorCtr="0">
            <a:normAutofit fontScale="90000"/>
          </a:bodyPr>
          <a:lstStyle/>
          <a:p>
            <a:r>
              <a:rPr lang="en-US" sz="3100" b="1" i="0" dirty="0">
                <a:solidFill>
                  <a:srgbClr val="212121"/>
                </a:solidFill>
                <a:effectLst/>
                <a:latin typeface="Merriweather" pitchFamily="2" charset="77"/>
              </a:rPr>
              <a:t/>
            </a:r>
            <a:br>
              <a:rPr lang="en-US" sz="3100" b="1" i="0" dirty="0">
                <a:solidFill>
                  <a:srgbClr val="212121"/>
                </a:solidFill>
                <a:effectLst/>
                <a:latin typeface="Merriweather" pitchFamily="2" charset="77"/>
              </a:rPr>
            </a:br>
            <a:r>
              <a:rPr lang="en-US" sz="3100" b="1" i="0" dirty="0">
                <a:solidFill>
                  <a:srgbClr val="212121"/>
                </a:solidFill>
                <a:effectLst/>
                <a:latin typeface="Merriweather" pitchFamily="2" charset="77"/>
              </a:rPr>
              <a:t/>
            </a:r>
            <a:br>
              <a:rPr lang="en-US" sz="3100" b="1" i="0" dirty="0">
                <a:solidFill>
                  <a:srgbClr val="212121"/>
                </a:solidFill>
                <a:effectLst/>
                <a:latin typeface="Merriweather" pitchFamily="2" charset="77"/>
              </a:rPr>
            </a:br>
            <a:r>
              <a:rPr lang="en-US" sz="3100" b="1" i="0" dirty="0">
                <a:solidFill>
                  <a:srgbClr val="212121"/>
                </a:solidFill>
                <a:effectLst/>
                <a:latin typeface="Times New Roman" panose="02020603050405020304" pitchFamily="18" charset="0"/>
                <a:cs typeface="Times New Roman" panose="02020603050405020304" pitchFamily="18" charset="0"/>
              </a:rPr>
              <a:t>Curcumin in Health and Diseases: Alzheimer’s Disease and Curcumin Analogues, Derivatives, and Hybrids</a:t>
            </a:r>
            <a:br>
              <a:rPr lang="en-US" sz="3100" b="1" i="0" dirty="0">
                <a:solidFill>
                  <a:srgbClr val="212121"/>
                </a:solidFill>
                <a:effectLst/>
                <a:latin typeface="Times New Roman" panose="02020603050405020304" pitchFamily="18" charset="0"/>
                <a:cs typeface="Times New Roman" panose="02020603050405020304" pitchFamily="18" charset="0"/>
              </a:rPr>
            </a:br>
            <a:r>
              <a:rPr lang="en-US" sz="1400" b="0" i="0" u="sng" dirty="0">
                <a:solidFill>
                  <a:srgbClr val="205493"/>
                </a:solidFill>
                <a:effectLst/>
                <a:latin typeface="Times New Roman" panose="02020603050405020304" pitchFamily="18" charset="0"/>
                <a:cs typeface="Times New Roman" panose="02020603050405020304" pitchFamily="18" charset="0"/>
                <a:hlinkClick r:id="rId3"/>
              </a:rPr>
              <a:t>Eirini Chainoglou</a:t>
            </a:r>
            <a:r>
              <a:rPr lang="en-US" sz="1400" b="0" i="0" dirty="0">
                <a:solidFill>
                  <a:srgbClr val="212121"/>
                </a:solidFill>
                <a:effectLst/>
                <a:latin typeface="Times New Roman" panose="02020603050405020304" pitchFamily="18" charset="0"/>
                <a:cs typeface="Times New Roman" panose="02020603050405020304" pitchFamily="18" charset="0"/>
              </a:rPr>
              <a:t> and </a:t>
            </a:r>
            <a:r>
              <a:rPr lang="en-US" sz="1400" b="0" i="0" u="sng" dirty="0">
                <a:solidFill>
                  <a:srgbClr val="376FAA"/>
                </a:solidFill>
                <a:effectLst/>
                <a:latin typeface="Times New Roman" panose="02020603050405020304" pitchFamily="18" charset="0"/>
                <a:cs typeface="Times New Roman" panose="02020603050405020304" pitchFamily="18" charset="0"/>
                <a:hlinkClick r:id="rId4"/>
              </a:rPr>
              <a:t>Dimitra Hadjipavlou-Litina</a:t>
            </a:r>
            <a:r>
              <a:rPr lang="en-US" sz="1400" b="0" i="0" baseline="30000" dirty="0">
                <a:solidFill>
                  <a:srgbClr val="212121"/>
                </a:solidFill>
                <a:effectLst/>
                <a:latin typeface="Times New Roman" panose="02020603050405020304" pitchFamily="18" charset="0"/>
                <a:cs typeface="Times New Roman" panose="02020603050405020304" pitchFamily="18" charset="0"/>
              </a:rPr>
              <a:t>*</a:t>
            </a:r>
            <a:r>
              <a:rPr lang="en-US" sz="3600" b="1" i="0" dirty="0">
                <a:solidFill>
                  <a:srgbClr val="212121"/>
                </a:solidFill>
                <a:effectLst/>
                <a:latin typeface="Merriweather" pitchFamily="2" charset="77"/>
              </a:rPr>
              <a:t/>
            </a:r>
            <a:br>
              <a:rPr lang="en-US" sz="3600" b="1" i="0" dirty="0">
                <a:solidFill>
                  <a:srgbClr val="212121"/>
                </a:solidFill>
                <a:effectLst/>
                <a:latin typeface="Merriweather" pitchFamily="2" charset="77"/>
              </a:rPr>
            </a:br>
            <a:endParaRPr sz="7200" dirty="0">
              <a:solidFill>
                <a:srgbClr val="0070C0"/>
              </a:solidFill>
              <a:latin typeface="Times New Roman"/>
              <a:ea typeface="Times New Roman"/>
              <a:cs typeface="Times New Roman"/>
              <a:sym typeface="Times New Roman"/>
            </a:endParaRPr>
          </a:p>
        </p:txBody>
      </p:sp>
      <p:sp>
        <p:nvSpPr>
          <p:cNvPr id="331" name="Google Shape;331;p20"/>
          <p:cNvSpPr txBox="1">
            <a:spLocks noGrp="1"/>
          </p:cNvSpPr>
          <p:nvPr>
            <p:ph type="body" idx="1"/>
          </p:nvPr>
        </p:nvSpPr>
        <p:spPr>
          <a:xfrm>
            <a:off x="1201615" y="1849071"/>
            <a:ext cx="10515600" cy="4351338"/>
          </a:xfrm>
          <a:prstGeom prst="rect">
            <a:avLst/>
          </a:prstGeom>
          <a:noFill/>
          <a:ln>
            <a:noFill/>
          </a:ln>
        </p:spPr>
        <p:txBody>
          <a:bodyPr spcFirstLastPara="1" wrap="square" lIns="91425" tIns="45700" rIns="91425" bIns="45700" anchor="t" anchorCtr="0">
            <a:normAutofit/>
          </a:bodyPr>
          <a:lstStyle/>
          <a:p>
            <a:pPr marL="171450" indent="-171450">
              <a:spcBef>
                <a:spcPts val="0"/>
              </a:spcBef>
              <a:buClr>
                <a:srgbClr val="212121"/>
              </a:buClr>
              <a:buSzPct val="100000"/>
            </a:pPr>
            <a:r>
              <a:rPr lang="en-US" sz="1800" b="0" i="0" dirty="0">
                <a:solidFill>
                  <a:srgbClr val="212121"/>
                </a:solidFill>
                <a:effectLst/>
                <a:latin typeface="Times New Roman" panose="02020603050405020304" pitchFamily="18" charset="0"/>
                <a:cs typeface="Times New Roman" panose="02020603050405020304" pitchFamily="18" charset="0"/>
              </a:rPr>
              <a:t>Curcumin, which is the principal component of </a:t>
            </a:r>
            <a:r>
              <a:rPr lang="en-US" sz="1800" b="0" i="1" dirty="0">
                <a:solidFill>
                  <a:srgbClr val="212121"/>
                </a:solidFill>
                <a:effectLst/>
                <a:latin typeface="Times New Roman" panose="02020603050405020304" pitchFamily="18" charset="0"/>
                <a:cs typeface="Times New Roman" panose="02020603050405020304" pitchFamily="18" charset="0"/>
              </a:rPr>
              <a:t>Curcuma longa</a:t>
            </a:r>
            <a:r>
              <a:rPr lang="en-US" sz="1800" b="0" i="0" dirty="0">
                <a:solidFill>
                  <a:srgbClr val="212121"/>
                </a:solidFill>
                <a:effectLst/>
                <a:latin typeface="Times New Roman" panose="02020603050405020304" pitchFamily="18" charset="0"/>
                <a:cs typeface="Times New Roman" panose="02020603050405020304" pitchFamily="18" charset="0"/>
              </a:rPr>
              <a:t>, has shown favorable effects for significantly preventing or treating AD. During the last decade, the scientific community has focused its research on the optimization of therapeutic properties and the improvement of the pharmacokinetic properties of curcumin.</a:t>
            </a:r>
          </a:p>
          <a:p>
            <a:pPr marL="171450" indent="-171450">
              <a:spcBef>
                <a:spcPts val="0"/>
              </a:spcBef>
              <a:buClr>
                <a:srgbClr val="212121"/>
              </a:buClr>
              <a:buSzPct val="100000"/>
            </a:pPr>
            <a:r>
              <a:rPr lang="en-US" sz="1800" b="0" i="0" dirty="0">
                <a:solidFill>
                  <a:srgbClr val="212121"/>
                </a:solidFill>
                <a:effectLst/>
                <a:latin typeface="Times New Roman" panose="02020603050405020304" pitchFamily="18" charset="0"/>
                <a:cs typeface="Times New Roman" panose="02020603050405020304" pitchFamily="18" charset="0"/>
              </a:rPr>
              <a:t>This review summarizes bibliographical data from 2009 to 2019 on curcumin analogs, derivatives, and hybrids, as well as their therapeutic, preventive, and diagnostic applications in AD.</a:t>
            </a:r>
          </a:p>
          <a:p>
            <a:pPr marL="171450" indent="-171450">
              <a:spcBef>
                <a:spcPts val="0"/>
              </a:spcBef>
              <a:buClr>
                <a:srgbClr val="212121"/>
              </a:buClr>
              <a:buSzPct val="100000"/>
            </a:pPr>
            <a:r>
              <a:rPr lang="en-US" sz="1800" b="0" i="0" dirty="0">
                <a:solidFill>
                  <a:srgbClr val="212121"/>
                </a:solidFill>
                <a:effectLst/>
                <a:latin typeface="Times New Roman" panose="02020603050405020304" pitchFamily="18" charset="0"/>
                <a:cs typeface="Times New Roman" panose="02020603050405020304" pitchFamily="18" charset="0"/>
              </a:rPr>
              <a:t>Recent advances in the field have revealed that the phenolic hydroxyl group could contribute to the anti-amyloidogenic activity. Phenyl methoxy groups seem to contribute to the suppression of amyloid-</a:t>
            </a:r>
            <a:r>
              <a:rPr lang="el-GR" sz="1800" b="0" i="0" dirty="0">
                <a:solidFill>
                  <a:srgbClr val="212121"/>
                </a:solidFill>
                <a:effectLst/>
                <a:latin typeface="Times New Roman" panose="02020603050405020304" pitchFamily="18" charset="0"/>
                <a:cs typeface="Times New Roman" panose="02020603050405020304" pitchFamily="18" charset="0"/>
              </a:rPr>
              <a:t>β </a:t>
            </a:r>
            <a:r>
              <a:rPr lang="en-US" sz="1800" b="0" i="0" dirty="0">
                <a:solidFill>
                  <a:srgbClr val="212121"/>
                </a:solidFill>
                <a:effectLst/>
                <a:latin typeface="Times New Roman" panose="02020603050405020304" pitchFamily="18" charset="0"/>
                <a:cs typeface="Times New Roman" panose="02020603050405020304" pitchFamily="18" charset="0"/>
              </a:rPr>
              <a:t>peptide (A</a:t>
            </a:r>
            <a:r>
              <a:rPr lang="el-GR" sz="1800" b="0" i="0" dirty="0">
                <a:solidFill>
                  <a:srgbClr val="212121"/>
                </a:solidFill>
                <a:effectLst/>
                <a:latin typeface="Times New Roman" panose="02020603050405020304" pitchFamily="18" charset="0"/>
                <a:cs typeface="Times New Roman" panose="02020603050405020304" pitchFamily="18" charset="0"/>
              </a:rPr>
              <a:t>β</a:t>
            </a:r>
            <a:r>
              <a:rPr lang="el-GR" sz="1800" b="0" i="0" baseline="-25000" dirty="0">
                <a:solidFill>
                  <a:srgbClr val="212121"/>
                </a:solidFill>
                <a:effectLst/>
                <a:latin typeface="Times New Roman" panose="02020603050405020304" pitchFamily="18" charset="0"/>
                <a:cs typeface="Times New Roman" panose="02020603050405020304" pitchFamily="18" charset="0"/>
              </a:rPr>
              <a:t>42</a:t>
            </a:r>
            <a:r>
              <a:rPr lang="el-GR" sz="1800" b="0" i="0" dirty="0">
                <a:solidFill>
                  <a:srgbClr val="212121"/>
                </a:solidFill>
                <a:effectLst/>
                <a:latin typeface="Times New Roman" panose="02020603050405020304" pitchFamily="18" charset="0"/>
                <a:cs typeface="Times New Roman" panose="02020603050405020304" pitchFamily="18" charset="0"/>
              </a:rPr>
              <a:t>) </a:t>
            </a:r>
            <a:r>
              <a:rPr lang="en-US" sz="1800" b="0" i="0" dirty="0">
                <a:solidFill>
                  <a:srgbClr val="212121"/>
                </a:solidFill>
                <a:effectLst/>
                <a:latin typeface="Times New Roman" panose="02020603050405020304" pitchFamily="18" charset="0"/>
                <a:cs typeface="Times New Roman" panose="02020603050405020304" pitchFamily="18" charset="0"/>
              </a:rPr>
              <a:t>and the suppression of amyloid precursor protein (APP) and hydrophobic interactions have also revealed a growing role.</a:t>
            </a:r>
            <a:r>
              <a:rPr lang="en-US" sz="1800" dirty="0">
                <a:solidFill>
                  <a:srgbClr val="212121"/>
                </a:solidFill>
                <a:latin typeface="Times New Roman" panose="02020603050405020304" pitchFamily="18" charset="0"/>
                <a:cs typeface="Times New Roman" panose="02020603050405020304" pitchFamily="18" charset="0"/>
              </a:rPr>
              <a:t> </a:t>
            </a:r>
            <a:r>
              <a:rPr lang="en-US" sz="1800" b="0" i="0" dirty="0">
                <a:solidFill>
                  <a:srgbClr val="212121"/>
                </a:solidFill>
                <a:effectLst/>
                <a:latin typeface="Times New Roman" panose="02020603050405020304" pitchFamily="18" charset="0"/>
                <a:cs typeface="Times New Roman" panose="02020603050405020304" pitchFamily="18" charset="0"/>
              </a:rPr>
              <a:t>Furthermore, flexible moieties, at the linker, are crucial for the inhibition of A</a:t>
            </a:r>
            <a:r>
              <a:rPr lang="el-GR" sz="1800" b="0" i="0" dirty="0">
                <a:solidFill>
                  <a:srgbClr val="212121"/>
                </a:solidFill>
                <a:effectLst/>
                <a:latin typeface="Times New Roman" panose="02020603050405020304" pitchFamily="18" charset="0"/>
                <a:cs typeface="Times New Roman" panose="02020603050405020304" pitchFamily="18" charset="0"/>
              </a:rPr>
              <a:t>β </a:t>
            </a:r>
            <a:r>
              <a:rPr lang="en-US" sz="1800" b="0" i="0" dirty="0">
                <a:solidFill>
                  <a:srgbClr val="212121"/>
                </a:solidFill>
                <a:effectLst/>
                <a:latin typeface="Times New Roman" panose="02020603050405020304" pitchFamily="18" charset="0"/>
                <a:cs typeface="Times New Roman" panose="02020603050405020304" pitchFamily="18" charset="0"/>
              </a:rPr>
              <a:t>aggregation. The inhibitory activity of derivatives is increased with the expansion of the aromatic rings. </a:t>
            </a:r>
            <a:endParaRPr lang="en-US" sz="1800" dirty="0">
              <a:solidFill>
                <a:srgbClr val="212121"/>
              </a:solidFill>
              <a:latin typeface="Times New Roman" panose="02020603050405020304" pitchFamily="18" charset="0"/>
              <a:cs typeface="Times New Roman" panose="02020603050405020304" pitchFamily="18" charset="0"/>
            </a:endParaRPr>
          </a:p>
          <a:p>
            <a:pPr marL="171450" indent="-171450">
              <a:spcBef>
                <a:spcPts val="0"/>
              </a:spcBef>
              <a:buClr>
                <a:srgbClr val="212121"/>
              </a:buClr>
              <a:buSzPct val="100000"/>
            </a:pPr>
            <a:r>
              <a:rPr lang="en-US" sz="1800" b="0" i="0" dirty="0">
                <a:solidFill>
                  <a:srgbClr val="212121"/>
                </a:solidFill>
                <a:effectLst/>
                <a:latin typeface="Times New Roman" panose="02020603050405020304" pitchFamily="18" charset="0"/>
                <a:cs typeface="Times New Roman" panose="02020603050405020304" pitchFamily="18" charset="0"/>
              </a:rPr>
              <a:t>The promising role of curcumin-based compounds in diagnostic imaging is highlighted. The keto-enol tautomerism seems to be a novel modification for the design of amyloid-binding agents. Molecular docking results, (Q)SAR, as well as in vitro and in vivo tests highlight the structures and chemical moieties that are correlated with specific activity. As a result, the knowledge gained from the existing research should lead to the design and synthesis of innovative and multitargeted curcumin analogs, derivatives, or curcumin hybrids, which would be very useful drugs and tools in medicine for both diagnosis and treatment of AD.</a:t>
            </a:r>
            <a:endParaRPr lang="en-US" sz="1800" u="sng" dirty="0">
              <a:solidFill>
                <a:srgbClr val="212121"/>
              </a:solidFill>
              <a:latin typeface="Times New Roman" panose="02020603050405020304" pitchFamily="18" charset="0"/>
              <a:ea typeface="Times New Roman"/>
              <a:cs typeface="Times New Roman" panose="02020603050405020304" pitchFamily="18" charset="0"/>
              <a:sym typeface="Times New Roman"/>
              <a:hlinkClick r:id="rId5"/>
            </a:endParaRPr>
          </a:p>
          <a:p>
            <a:pPr marL="0" lvl="0" indent="0" algn="l" rtl="0">
              <a:lnSpc>
                <a:spcPct val="90000"/>
              </a:lnSpc>
              <a:spcBef>
                <a:spcPts val="0"/>
              </a:spcBef>
              <a:spcAft>
                <a:spcPts val="0"/>
              </a:spcAft>
              <a:buClr>
                <a:srgbClr val="212121"/>
              </a:buClr>
              <a:buSzPct val="100000"/>
              <a:buNone/>
            </a:pPr>
            <a:endParaRPr lang="en-US" sz="1500" u="sng" dirty="0">
              <a:solidFill>
                <a:srgbClr val="212121"/>
              </a:solidFill>
              <a:latin typeface="Times New Roman"/>
              <a:ea typeface="Times New Roman"/>
              <a:cs typeface="Times New Roman"/>
              <a:sym typeface="Times New Roman"/>
              <a:hlinkClick r:id="rId5"/>
            </a:endParaRPr>
          </a:p>
          <a:p>
            <a:pPr marL="0" lvl="0" indent="0" algn="l" rtl="0">
              <a:lnSpc>
                <a:spcPct val="90000"/>
              </a:lnSpc>
              <a:spcBef>
                <a:spcPts val="0"/>
              </a:spcBef>
              <a:spcAft>
                <a:spcPts val="0"/>
              </a:spcAft>
              <a:buClr>
                <a:srgbClr val="212121"/>
              </a:buClr>
              <a:buSzPct val="100000"/>
              <a:buNone/>
            </a:pPr>
            <a:endParaRPr lang="en-US" sz="1500" u="sng" dirty="0">
              <a:solidFill>
                <a:srgbClr val="212121"/>
              </a:solidFill>
              <a:latin typeface="Times New Roman"/>
              <a:ea typeface="Times New Roman"/>
              <a:cs typeface="Times New Roman"/>
              <a:sym typeface="Times New Roman"/>
              <a:hlinkClick r:id="rId5"/>
            </a:endParaRPr>
          </a:p>
          <a:p>
            <a:pPr marL="0" lvl="0" indent="0" algn="l" rtl="0">
              <a:lnSpc>
                <a:spcPct val="90000"/>
              </a:lnSpc>
              <a:spcBef>
                <a:spcPts val="0"/>
              </a:spcBef>
              <a:spcAft>
                <a:spcPts val="0"/>
              </a:spcAft>
              <a:buClr>
                <a:srgbClr val="212121"/>
              </a:buClr>
              <a:buSzPct val="100000"/>
              <a:buNone/>
            </a:pPr>
            <a:endParaRPr lang="en-US" sz="1500" u="sng" dirty="0">
              <a:solidFill>
                <a:srgbClr val="212121"/>
              </a:solidFill>
              <a:latin typeface="Times New Roman"/>
              <a:ea typeface="Times New Roman"/>
              <a:cs typeface="Times New Roman"/>
              <a:sym typeface="Times New Roman"/>
              <a:hlinkClick r:id="rId5"/>
            </a:endParaRPr>
          </a:p>
          <a:p>
            <a:pPr marL="0" lvl="0" indent="0" algn="l" rtl="0">
              <a:lnSpc>
                <a:spcPct val="90000"/>
              </a:lnSpc>
              <a:spcBef>
                <a:spcPts val="0"/>
              </a:spcBef>
              <a:spcAft>
                <a:spcPts val="0"/>
              </a:spcAft>
              <a:buClr>
                <a:srgbClr val="212121"/>
              </a:buClr>
              <a:buSzPct val="100000"/>
              <a:buNone/>
            </a:pPr>
            <a:endParaRPr lang="en-US" sz="1500" u="sng" dirty="0">
              <a:solidFill>
                <a:srgbClr val="212121"/>
              </a:solidFill>
              <a:latin typeface="Times New Roman"/>
              <a:ea typeface="Times New Roman"/>
              <a:cs typeface="Times New Roman"/>
              <a:sym typeface="Times New Roman"/>
              <a:hlinkClick r:id="rId5"/>
            </a:endParaRPr>
          </a:p>
          <a:p>
            <a:pPr marL="0" lvl="0" indent="0" algn="l" rtl="0">
              <a:lnSpc>
                <a:spcPct val="90000"/>
              </a:lnSpc>
              <a:spcBef>
                <a:spcPts val="0"/>
              </a:spcBef>
              <a:spcAft>
                <a:spcPts val="0"/>
              </a:spcAft>
              <a:buClr>
                <a:srgbClr val="212121"/>
              </a:buClr>
              <a:buSzPct val="100000"/>
              <a:buNone/>
            </a:pPr>
            <a:endParaRPr lang="en-US" sz="1500" u="sng" dirty="0">
              <a:solidFill>
                <a:srgbClr val="212121"/>
              </a:solidFill>
              <a:latin typeface="Times New Roman"/>
              <a:ea typeface="Times New Roman"/>
              <a:cs typeface="Times New Roman"/>
              <a:sym typeface="Times New Roman"/>
              <a:hlinkClick r:id="rId5"/>
            </a:endParaRPr>
          </a:p>
          <a:p>
            <a:pPr marL="0" lvl="0" indent="0" algn="l" rtl="0">
              <a:lnSpc>
                <a:spcPct val="90000"/>
              </a:lnSpc>
              <a:spcBef>
                <a:spcPts val="0"/>
              </a:spcBef>
              <a:spcAft>
                <a:spcPts val="0"/>
              </a:spcAft>
              <a:buClr>
                <a:srgbClr val="212121"/>
              </a:buClr>
              <a:buSzPct val="100000"/>
              <a:buNone/>
            </a:pPr>
            <a:endParaRPr lang="en-US" sz="1500" u="sng" dirty="0">
              <a:solidFill>
                <a:srgbClr val="212121"/>
              </a:solidFill>
              <a:latin typeface="Times New Roman"/>
              <a:ea typeface="Times New Roman"/>
              <a:cs typeface="Times New Roman"/>
              <a:sym typeface="Times New Roman"/>
              <a:hlinkClick r:id="rId5"/>
            </a:endParaRPr>
          </a:p>
          <a:p>
            <a:pPr marL="0" lvl="0" indent="0" algn="l" rtl="0">
              <a:lnSpc>
                <a:spcPct val="90000"/>
              </a:lnSpc>
              <a:spcBef>
                <a:spcPts val="0"/>
              </a:spcBef>
              <a:spcAft>
                <a:spcPts val="0"/>
              </a:spcAft>
              <a:buClr>
                <a:srgbClr val="212121"/>
              </a:buClr>
              <a:buSzPct val="100000"/>
              <a:buNone/>
            </a:pPr>
            <a:endParaRPr lang="en-US" sz="1500" u="sng" dirty="0">
              <a:solidFill>
                <a:srgbClr val="212121"/>
              </a:solidFill>
              <a:latin typeface="Times New Roman"/>
              <a:ea typeface="Times New Roman"/>
              <a:cs typeface="Times New Roman"/>
              <a:sym typeface="Times New Roman"/>
              <a:hlinkClick r:id="rId5"/>
            </a:endParaRPr>
          </a:p>
          <a:p>
            <a:pPr marL="0" lvl="0" indent="0" algn="l" rtl="0">
              <a:lnSpc>
                <a:spcPct val="90000"/>
              </a:lnSpc>
              <a:spcBef>
                <a:spcPts val="0"/>
              </a:spcBef>
              <a:spcAft>
                <a:spcPts val="0"/>
              </a:spcAft>
              <a:buClr>
                <a:srgbClr val="212121"/>
              </a:buClr>
              <a:buSzPct val="100000"/>
              <a:buNone/>
            </a:pPr>
            <a:endParaRPr lang="en-US" sz="1500" u="sng" dirty="0">
              <a:solidFill>
                <a:srgbClr val="212121"/>
              </a:solidFill>
              <a:latin typeface="Times New Roman"/>
              <a:ea typeface="Times New Roman"/>
              <a:cs typeface="Times New Roman"/>
              <a:sym typeface="Times New Roman"/>
              <a:hlinkClick r:id="rId5"/>
            </a:endParaRPr>
          </a:p>
          <a:p>
            <a:pPr marL="0" lvl="0" indent="0" algn="l" rtl="0">
              <a:lnSpc>
                <a:spcPct val="90000"/>
              </a:lnSpc>
              <a:spcBef>
                <a:spcPts val="0"/>
              </a:spcBef>
              <a:spcAft>
                <a:spcPts val="0"/>
              </a:spcAft>
              <a:buClr>
                <a:srgbClr val="212121"/>
              </a:buClr>
              <a:buSzPct val="100000"/>
              <a:buNone/>
            </a:pPr>
            <a:endParaRPr lang="en-US" sz="1500" u="sng" dirty="0">
              <a:solidFill>
                <a:srgbClr val="212121"/>
              </a:solidFill>
              <a:latin typeface="Times New Roman"/>
              <a:ea typeface="Times New Roman"/>
              <a:cs typeface="Times New Roman"/>
              <a:sym typeface="Times New Roman"/>
              <a:hlinkClick r:id="rId5"/>
            </a:endParaRPr>
          </a:p>
          <a:p>
            <a:pPr marL="0" lvl="0" indent="0" algn="l" rtl="0">
              <a:lnSpc>
                <a:spcPct val="90000"/>
              </a:lnSpc>
              <a:spcBef>
                <a:spcPts val="0"/>
              </a:spcBef>
              <a:spcAft>
                <a:spcPts val="0"/>
              </a:spcAft>
              <a:buClr>
                <a:srgbClr val="212121"/>
              </a:buClr>
              <a:buSzPct val="100000"/>
              <a:buNone/>
            </a:pPr>
            <a:endParaRPr lang="en-US" sz="1500" u="sng" dirty="0">
              <a:solidFill>
                <a:srgbClr val="212121"/>
              </a:solidFill>
              <a:latin typeface="Times New Roman"/>
              <a:ea typeface="Times New Roman"/>
              <a:cs typeface="Times New Roman"/>
              <a:sym typeface="Times New Roman"/>
              <a:hlinkClick r:id="rId5"/>
            </a:endParaRPr>
          </a:p>
        </p:txBody>
      </p:sp>
      <p:sp>
        <p:nvSpPr>
          <p:cNvPr id="332" name="Google Shape;332;p20"/>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20"/>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34" name="Google Shape;334;p20"/>
          <p:cNvSpPr txBox="1"/>
          <p:nvPr/>
        </p:nvSpPr>
        <p:spPr>
          <a:xfrm>
            <a:off x="2942493" y="6444519"/>
            <a:ext cx="863990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335" name="Google Shape;335;p20" descr="Picture 7"/>
          <p:cNvPicPr preferRelativeResize="0"/>
          <p:nvPr/>
        </p:nvPicPr>
        <p:blipFill rotWithShape="1">
          <a:blip r:embed="rId6">
            <a:alphaModFix/>
          </a:blip>
          <a:srcRect/>
          <a:stretch/>
        </p:blipFill>
        <p:spPr>
          <a:xfrm>
            <a:off x="11123249" y="5850441"/>
            <a:ext cx="918303" cy="9229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p:cNvSpPr txBox="1">
            <a:spLocks noGrp="1"/>
          </p:cNvSpPr>
          <p:nvPr>
            <p:ph type="ctrTitle"/>
          </p:nvPr>
        </p:nvSpPr>
        <p:spPr>
          <a:xfrm>
            <a:off x="1928982" y="1051948"/>
            <a:ext cx="5238466" cy="299141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600"/>
              <a:buFont typeface="Times New Roman"/>
              <a:buNone/>
            </a:pPr>
            <a:r>
              <a:rPr lang="en-US" sz="6600" dirty="0">
                <a:latin typeface="Times New Roman"/>
                <a:ea typeface="Times New Roman"/>
                <a:cs typeface="Times New Roman"/>
                <a:sym typeface="Times New Roman"/>
              </a:rPr>
              <a:t>ISNS </a:t>
            </a:r>
            <a:br>
              <a:rPr lang="en-US" sz="6600" dirty="0">
                <a:latin typeface="Times New Roman"/>
                <a:ea typeface="Times New Roman"/>
                <a:cs typeface="Times New Roman"/>
                <a:sym typeface="Times New Roman"/>
              </a:rPr>
            </a:br>
            <a:r>
              <a:rPr lang="en-US" sz="6600" dirty="0">
                <a:latin typeface="Times New Roman"/>
                <a:ea typeface="Times New Roman"/>
                <a:cs typeface="Times New Roman"/>
                <a:sym typeface="Times New Roman"/>
              </a:rPr>
              <a:t>CASE</a:t>
            </a:r>
            <a:br>
              <a:rPr lang="en-US" sz="6600" dirty="0">
                <a:latin typeface="Times New Roman"/>
                <a:ea typeface="Times New Roman"/>
                <a:cs typeface="Times New Roman"/>
                <a:sym typeface="Times New Roman"/>
              </a:rPr>
            </a:br>
            <a:r>
              <a:rPr lang="en-US" sz="6600" dirty="0">
                <a:latin typeface="Times New Roman"/>
                <a:ea typeface="Times New Roman"/>
                <a:cs typeface="Times New Roman"/>
                <a:sym typeface="Times New Roman"/>
              </a:rPr>
              <a:t>STUDY</a:t>
            </a:r>
            <a:endParaRPr dirty="0"/>
          </a:p>
        </p:txBody>
      </p:sp>
      <p:sp>
        <p:nvSpPr>
          <p:cNvPr id="103" name="Google Shape;103;p2"/>
          <p:cNvSpPr txBox="1">
            <a:spLocks noGrp="1"/>
          </p:cNvSpPr>
          <p:nvPr>
            <p:ph type="subTitle" idx="1"/>
          </p:nvPr>
        </p:nvSpPr>
        <p:spPr>
          <a:xfrm>
            <a:off x="1928982" y="4140306"/>
            <a:ext cx="3947562" cy="216355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000"/>
              <a:buNone/>
            </a:pPr>
            <a:r>
              <a:rPr lang="en-US" sz="2800" dirty="0">
                <a:latin typeface="Times New Roman"/>
                <a:ea typeface="Times New Roman"/>
                <a:cs typeface="Times New Roman"/>
                <a:sym typeface="Times New Roman"/>
              </a:rPr>
              <a:t>With Dr. Norbert </a:t>
            </a:r>
            <a:r>
              <a:rPr lang="en-US" sz="2800" dirty="0" err="1">
                <a:latin typeface="Times New Roman"/>
                <a:ea typeface="Times New Roman"/>
                <a:cs typeface="Times New Roman"/>
                <a:sym typeface="Times New Roman"/>
              </a:rPr>
              <a:t>Ketskes</a:t>
            </a:r>
            <a:r>
              <a:rPr lang="en-US" sz="2800" dirty="0">
                <a:latin typeface="Times New Roman"/>
                <a:ea typeface="Times New Roman"/>
                <a:cs typeface="Times New Roman"/>
                <a:sym typeface="Times New Roman"/>
              </a:rPr>
              <a:t> on Alzheimer’s Disease </a:t>
            </a:r>
            <a:endParaRPr sz="3200" dirty="0"/>
          </a:p>
          <a:p>
            <a:pPr marL="0" lvl="0" indent="0" algn="l" rtl="0">
              <a:lnSpc>
                <a:spcPct val="100000"/>
              </a:lnSpc>
              <a:spcBef>
                <a:spcPts val="0"/>
              </a:spcBef>
              <a:spcAft>
                <a:spcPts val="0"/>
              </a:spcAft>
              <a:buClr>
                <a:schemeClr val="dk1"/>
              </a:buClr>
              <a:buSzPts val="2000"/>
              <a:buNone/>
            </a:pPr>
            <a:r>
              <a:rPr lang="en-US" sz="2000" dirty="0">
                <a:latin typeface="Times New Roman"/>
                <a:ea typeface="Times New Roman"/>
                <a:cs typeface="Times New Roman"/>
                <a:sym typeface="Times New Roman"/>
              </a:rPr>
              <a:t> </a:t>
            </a:r>
            <a:endParaRPr dirty="0"/>
          </a:p>
        </p:txBody>
      </p:sp>
      <p:sp>
        <p:nvSpPr>
          <p:cNvPr id="104" name="Google Shape;104;p2"/>
          <p:cNvSpPr/>
          <p:nvPr/>
        </p:nvSpPr>
        <p:spPr>
          <a:xfrm>
            <a:off x="5936819" y="651085"/>
            <a:ext cx="6184806" cy="5154967"/>
          </a:xfrm>
          <a:custGeom>
            <a:avLst/>
            <a:gdLst/>
            <a:ahLst/>
            <a:cxnLst/>
            <a:rect l="l" t="t" r="r" b="b"/>
            <a:pathLst>
              <a:path w="6184806" h="5154967" extrusionOk="0">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rgbClr val="7F7F7F">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5" name="Google Shape;105;p2" descr="Picture 7"/>
          <p:cNvPicPr preferRelativeResize="0"/>
          <p:nvPr/>
        </p:nvPicPr>
        <p:blipFill rotWithShape="1">
          <a:blip r:embed="rId3">
            <a:alphaModFix/>
          </a:blip>
          <a:srcRect/>
          <a:stretch/>
        </p:blipFill>
        <p:spPr>
          <a:xfrm>
            <a:off x="7762351" y="1873557"/>
            <a:ext cx="3803039" cy="3822152"/>
          </a:xfrm>
          <a:prstGeom prst="rect">
            <a:avLst/>
          </a:prstGeom>
          <a:noFill/>
          <a:ln>
            <a:noFill/>
          </a:ln>
        </p:spPr>
      </p:pic>
      <p:sp>
        <p:nvSpPr>
          <p:cNvPr id="106" name="Google Shape;106;p2"/>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2"/>
          <p:cNvSpPr/>
          <p:nvPr/>
        </p:nvSpPr>
        <p:spPr>
          <a:xfrm rot="10800000" flipH="1">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8" name="Google Shape;108;p2"/>
          <p:cNvSpPr txBox="1"/>
          <p:nvPr/>
        </p:nvSpPr>
        <p:spPr>
          <a:xfrm>
            <a:off x="2708518" y="6434047"/>
            <a:ext cx="89178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1"/>
          <p:cNvSpPr txBox="1">
            <a:spLocks noGrp="1"/>
          </p:cNvSpPr>
          <p:nvPr>
            <p:ph type="title"/>
          </p:nvPr>
        </p:nvSpPr>
        <p:spPr>
          <a:xfrm>
            <a:off x="1154723" y="316524"/>
            <a:ext cx="10515600" cy="1561734"/>
          </a:xfrm>
          <a:prstGeom prst="rect">
            <a:avLst/>
          </a:prstGeom>
          <a:noFill/>
          <a:ln>
            <a:noFill/>
          </a:ln>
        </p:spPr>
        <p:txBody>
          <a:bodyPr spcFirstLastPara="1" wrap="square" lIns="91425" tIns="45700" rIns="91425" bIns="45700" anchor="ctr" anchorCtr="0">
            <a:normAutofit fontScale="90000"/>
          </a:bodyPr>
          <a:lstStyle/>
          <a:p>
            <a:pPr>
              <a:buClr>
                <a:srgbClr val="000000"/>
              </a:buClr>
              <a:buSzPct val="100000"/>
            </a:pPr>
            <a:r>
              <a:rPr lang="en-US" sz="6000" b="0"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t/>
            </a:r>
            <a:br>
              <a:rPr lang="en-US" sz="6000" b="0"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br>
            <a:r>
              <a:rPr lang="en-US" sz="3100" b="1" i="0" dirty="0">
                <a:solidFill>
                  <a:srgbClr val="000000"/>
                </a:solidFill>
                <a:effectLst/>
                <a:latin typeface="Times New Roman" panose="02020603050405020304" pitchFamily="18" charset="0"/>
                <a:cs typeface="Times New Roman" panose="02020603050405020304" pitchFamily="18" charset="0"/>
              </a:rPr>
              <a:t>Molecular signaling pathway targeted therapeutic potential of thymoquinone in Alzheimer’s disease</a:t>
            </a:r>
            <a:r>
              <a:rPr lang="en-US" sz="3600" b="0" i="0" u="none" strike="noStrike" dirty="0">
                <a:solidFill>
                  <a:srgbClr val="000000"/>
                </a:solidFill>
                <a:latin typeface="Times New Roman"/>
                <a:ea typeface="Times New Roman"/>
                <a:cs typeface="Times New Roman"/>
                <a:sym typeface="Times New Roman"/>
              </a:rPr>
              <a:t/>
            </a:r>
            <a:br>
              <a:rPr lang="en-US" sz="3600" b="0" i="0" u="none" strike="noStrike" dirty="0">
                <a:solidFill>
                  <a:srgbClr val="000000"/>
                </a:solidFill>
                <a:latin typeface="Times New Roman"/>
                <a:ea typeface="Times New Roman"/>
                <a:cs typeface="Times New Roman"/>
                <a:sym typeface="Times New Roman"/>
              </a:rPr>
            </a:br>
            <a:r>
              <a:rPr lang="en-US" sz="900" b="0" i="0" u="sng" dirty="0">
                <a:solidFill>
                  <a:srgbClr val="205493"/>
                </a:solidFill>
                <a:effectLst/>
                <a:latin typeface="Helvetica Neue" panose="02000503000000020004" pitchFamily="2" charset="0"/>
                <a:hlinkClick r:id="rId3"/>
              </a:rPr>
              <a:t>Fabiha Zaheen </a:t>
            </a:r>
            <a:r>
              <a:rPr lang="en-US" sz="900" b="0" i="0" u="sng" dirty="0" err="1">
                <a:solidFill>
                  <a:srgbClr val="205493"/>
                </a:solidFill>
                <a:effectLst/>
                <a:latin typeface="Helvetica Neue" panose="02000503000000020004" pitchFamily="2" charset="0"/>
                <a:hlinkClick r:id="rId3"/>
              </a:rPr>
              <a:t>Khan</a:t>
            </a:r>
            <a:r>
              <a:rPr lang="en-US" sz="900" b="0" i="0" dirty="0" err="1">
                <a:solidFill>
                  <a:srgbClr val="212121"/>
                </a:solidFill>
                <a:effectLst/>
                <a:latin typeface="Helvetica Neue" panose="02000503000000020004" pitchFamily="2" charset="0"/>
              </a:rPr>
              <a:t>,</a:t>
            </a:r>
            <a:r>
              <a:rPr lang="en-US" sz="900" b="0" i="0" baseline="30000" dirty="0" err="1">
                <a:solidFill>
                  <a:srgbClr val="212121"/>
                </a:solidFill>
                <a:effectLst/>
                <a:latin typeface="Helvetica Neue" panose="02000503000000020004" pitchFamily="2" charset="0"/>
              </a:rPr>
              <a:t>a</a:t>
            </a:r>
            <a:r>
              <a:rPr lang="en-US" sz="900" b="0" i="0" dirty="0">
                <a:solidFill>
                  <a:srgbClr val="212121"/>
                </a:solidFill>
                <a:effectLst/>
                <a:latin typeface="Helvetica Neue" panose="02000503000000020004" pitchFamily="2" charset="0"/>
              </a:rPr>
              <a:t> </a:t>
            </a:r>
            <a:r>
              <a:rPr lang="en-US" sz="900" b="0" i="0" u="sng" dirty="0">
                <a:solidFill>
                  <a:srgbClr val="376FAA"/>
                </a:solidFill>
                <a:effectLst/>
                <a:latin typeface="Helvetica Neue" panose="02000503000000020004" pitchFamily="2" charset="0"/>
                <a:hlinkClick r:id="rId4"/>
              </a:rPr>
              <a:t>Md Shaki </a:t>
            </a:r>
            <a:r>
              <a:rPr lang="en-US" sz="900" b="0" i="0" u="sng" dirty="0" err="1">
                <a:solidFill>
                  <a:srgbClr val="376FAA"/>
                </a:solidFill>
                <a:effectLst/>
                <a:latin typeface="Helvetica Neue" panose="02000503000000020004" pitchFamily="2" charset="0"/>
                <a:hlinkClick r:id="rId4"/>
              </a:rPr>
              <a:t>Mostaid</a:t>
            </a:r>
            <a:r>
              <a:rPr lang="en-US" sz="900" b="0" i="0" dirty="0" err="1">
                <a:solidFill>
                  <a:srgbClr val="212121"/>
                </a:solidFill>
                <a:effectLst/>
                <a:latin typeface="Helvetica Neue" panose="02000503000000020004" pitchFamily="2" charset="0"/>
              </a:rPr>
              <a:t>,</a:t>
            </a:r>
            <a:r>
              <a:rPr lang="en-US" sz="900" b="0" i="0" baseline="30000" dirty="0" err="1">
                <a:solidFill>
                  <a:srgbClr val="212121"/>
                </a:solidFill>
                <a:effectLst/>
                <a:latin typeface="Helvetica Neue" panose="02000503000000020004" pitchFamily="2" charset="0"/>
              </a:rPr>
              <a:t>b</a:t>
            </a:r>
            <a:r>
              <a:rPr lang="en-US" sz="900" b="0" i="0" dirty="0">
                <a:solidFill>
                  <a:srgbClr val="212121"/>
                </a:solidFill>
                <a:effectLst/>
                <a:latin typeface="Helvetica Neue" panose="02000503000000020004" pitchFamily="2" charset="0"/>
              </a:rPr>
              <a:t> and </a:t>
            </a:r>
            <a:r>
              <a:rPr lang="en-US" sz="900" b="0" i="0" u="sng" dirty="0">
                <a:solidFill>
                  <a:srgbClr val="376FAA"/>
                </a:solidFill>
                <a:effectLst/>
                <a:latin typeface="Helvetica Neue" panose="02000503000000020004" pitchFamily="2" charset="0"/>
                <a:hlinkClick r:id="rId5"/>
              </a:rPr>
              <a:t>Mohd Nazmul Hasan </a:t>
            </a:r>
            <a:r>
              <a:rPr lang="en-US" sz="900" b="0" i="0" u="sng" dirty="0" err="1">
                <a:solidFill>
                  <a:srgbClr val="376FAA"/>
                </a:solidFill>
                <a:effectLst/>
                <a:latin typeface="Helvetica Neue" panose="02000503000000020004" pitchFamily="2" charset="0"/>
                <a:hlinkClick r:id="rId5"/>
              </a:rPr>
              <a:t>Apu</a:t>
            </a:r>
            <a:r>
              <a:rPr lang="en-US" sz="900" b="0" i="0" baseline="30000" dirty="0" err="1">
                <a:solidFill>
                  <a:srgbClr val="212121"/>
                </a:solidFill>
                <a:effectLst/>
                <a:latin typeface="Helvetica Neue" panose="02000503000000020004" pitchFamily="2" charset="0"/>
              </a:rPr>
              <a:t>a</a:t>
            </a:r>
            <a:r>
              <a:rPr lang="en-US" sz="900" b="0" i="0" baseline="30000" dirty="0">
                <a:solidFill>
                  <a:srgbClr val="212121"/>
                </a:solidFill>
                <a:effectLst/>
                <a:latin typeface="Helvetica Neue" panose="02000503000000020004" pitchFamily="2" charset="0"/>
              </a:rPr>
              <a:t>,∗</a:t>
            </a:r>
            <a:r>
              <a:rPr lang="en-US" sz="1800" b="0" i="0" u="none" strike="noStrike" dirty="0">
                <a:solidFill>
                  <a:srgbClr val="000000"/>
                </a:solidFill>
                <a:latin typeface="Cambria"/>
                <a:ea typeface="Cambria"/>
                <a:cs typeface="Cambria"/>
                <a:sym typeface="Cambria"/>
              </a:rPr>
              <a:t/>
            </a:r>
            <a:br>
              <a:rPr lang="en-US" sz="1800" b="0" i="0" u="none" strike="noStrike" dirty="0">
                <a:solidFill>
                  <a:srgbClr val="000000"/>
                </a:solidFill>
                <a:latin typeface="Cambria"/>
                <a:ea typeface="Cambria"/>
                <a:cs typeface="Cambria"/>
                <a:sym typeface="Cambria"/>
              </a:rPr>
            </a:br>
            <a:endParaRPr dirty="0"/>
          </a:p>
        </p:txBody>
      </p:sp>
      <p:sp>
        <p:nvSpPr>
          <p:cNvPr id="341" name="Google Shape;341;p21"/>
          <p:cNvSpPr txBox="1">
            <a:spLocks noGrp="1"/>
          </p:cNvSpPr>
          <p:nvPr>
            <p:ph type="body" idx="1"/>
          </p:nvPr>
        </p:nvSpPr>
        <p:spPr>
          <a:xfrm>
            <a:off x="1154723" y="1878258"/>
            <a:ext cx="10515600" cy="44979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12121"/>
              </a:buClr>
              <a:buSzPct val="100000"/>
              <a:buChar char="•"/>
            </a:pPr>
            <a:r>
              <a:rPr lang="en-US" sz="2000" b="0" i="0" dirty="0">
                <a:solidFill>
                  <a:srgbClr val="212121"/>
                </a:solidFill>
                <a:effectLst/>
                <a:latin typeface="Times New Roman" panose="02020603050405020304" pitchFamily="18" charset="0"/>
                <a:cs typeface="Times New Roman" panose="02020603050405020304" pitchFamily="18" charset="0"/>
              </a:rPr>
              <a:t>Alzheimer’s disease (AD) is a neurodegenerative disease with rapid progression. Black cumin (</a:t>
            </a:r>
            <a:r>
              <a:rPr lang="en-US" sz="2000" b="0" i="1" dirty="0">
                <a:solidFill>
                  <a:srgbClr val="212121"/>
                </a:solidFill>
                <a:effectLst/>
                <a:latin typeface="Times New Roman" panose="02020603050405020304" pitchFamily="18" charset="0"/>
                <a:cs typeface="Times New Roman" panose="02020603050405020304" pitchFamily="18" charset="0"/>
              </a:rPr>
              <a:t>Nigella sativa</a:t>
            </a:r>
            <a:r>
              <a:rPr lang="en-US" sz="2000" b="0" i="0" dirty="0">
                <a:solidFill>
                  <a:srgbClr val="212121"/>
                </a:solidFill>
                <a:effectLst/>
                <a:latin typeface="Times New Roman" panose="02020603050405020304" pitchFamily="18" charset="0"/>
                <a:cs typeface="Times New Roman" panose="02020603050405020304" pitchFamily="18" charset="0"/>
              </a:rPr>
              <a:t>) is a nutraceutical that has been investigated as a prophylactic and therapeutic agent for this disease due to its ability to prevent or retard the progression of neurodegeneration. </a:t>
            </a:r>
          </a:p>
          <a:p>
            <a:pPr marL="228600" lvl="0" indent="-228600" algn="l" rtl="0">
              <a:lnSpc>
                <a:spcPct val="90000"/>
              </a:lnSpc>
              <a:spcBef>
                <a:spcPts val="0"/>
              </a:spcBef>
              <a:spcAft>
                <a:spcPts val="0"/>
              </a:spcAft>
              <a:buClr>
                <a:srgbClr val="212121"/>
              </a:buClr>
              <a:buSzPct val="100000"/>
              <a:buChar char="•"/>
            </a:pPr>
            <a:r>
              <a:rPr lang="en-US" sz="2000" b="0" i="0" dirty="0">
                <a:solidFill>
                  <a:srgbClr val="212121"/>
                </a:solidFill>
                <a:effectLst/>
                <a:latin typeface="Times New Roman" panose="02020603050405020304" pitchFamily="18" charset="0"/>
                <a:cs typeface="Times New Roman" panose="02020603050405020304" pitchFamily="18" charset="0"/>
              </a:rPr>
              <a:t>Thymoquinone (TQ) is the main bioactive compound isolated from the seeds of black cumin. Several reports have shown that it has promising potential in the prevention and treatment of AD due to its significant antioxidative, anti-inflammatory, and antiapoptotic properties along with several other mechanisms that target the altered signaling pathways due to the disease pathogenesis. </a:t>
            </a:r>
          </a:p>
          <a:p>
            <a:pPr marL="228600" lvl="0" indent="-228600" algn="l" rtl="0">
              <a:lnSpc>
                <a:spcPct val="90000"/>
              </a:lnSpc>
              <a:spcBef>
                <a:spcPts val="0"/>
              </a:spcBef>
              <a:spcAft>
                <a:spcPts val="0"/>
              </a:spcAft>
              <a:buClr>
                <a:srgbClr val="212121"/>
              </a:buClr>
              <a:buSzPct val="100000"/>
              <a:buChar char="•"/>
            </a:pPr>
            <a:r>
              <a:rPr lang="en-US" sz="2000" b="0" i="0" dirty="0">
                <a:solidFill>
                  <a:srgbClr val="212121"/>
                </a:solidFill>
                <a:effectLst/>
                <a:latin typeface="Times New Roman" panose="02020603050405020304" pitchFamily="18" charset="0"/>
                <a:cs typeface="Times New Roman" panose="02020603050405020304" pitchFamily="18" charset="0"/>
              </a:rPr>
              <a:t>In addition, it shows anticholinesterase activity and prevents </a:t>
            </a:r>
            <a:r>
              <a:rPr lang="el-GR" sz="2000" b="0" i="0" dirty="0">
                <a:solidFill>
                  <a:srgbClr val="212121"/>
                </a:solidFill>
                <a:effectLst/>
                <a:latin typeface="Times New Roman" panose="02020603050405020304" pitchFamily="18" charset="0"/>
                <a:cs typeface="Times New Roman" panose="02020603050405020304" pitchFamily="18" charset="0"/>
              </a:rPr>
              <a:t>α-</a:t>
            </a:r>
            <a:r>
              <a:rPr lang="en-US" sz="2000" b="0" i="0" dirty="0">
                <a:solidFill>
                  <a:srgbClr val="212121"/>
                </a:solidFill>
                <a:effectLst/>
                <a:latin typeface="Times New Roman" panose="02020603050405020304" pitchFamily="18" charset="0"/>
                <a:cs typeface="Times New Roman" panose="02020603050405020304" pitchFamily="18" charset="0"/>
              </a:rPr>
              <a:t>synuclein induced synaptic damage. The aim of this review is to summarize the potential aspects and mechanisms by which TQ imparts its action in AD.</a:t>
            </a:r>
            <a:endParaRPr lang="en-US" sz="3200" b="0" i="0" u="none" strike="noStrike" dirty="0">
              <a:solidFill>
                <a:srgbClr val="212121"/>
              </a:solidFill>
              <a:effectLst/>
              <a:latin typeface="Times New Roman" panose="02020603050405020304" pitchFamily="18" charset="0"/>
              <a:cs typeface="Times New Roman" panose="02020603050405020304" pitchFamily="18" charset="0"/>
            </a:endParaRPr>
          </a:p>
        </p:txBody>
      </p:sp>
      <p:sp>
        <p:nvSpPr>
          <p:cNvPr id="342" name="Google Shape;342;p21"/>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21"/>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44" name="Google Shape;344;p21"/>
          <p:cNvSpPr txBox="1"/>
          <p:nvPr/>
        </p:nvSpPr>
        <p:spPr>
          <a:xfrm>
            <a:off x="2860431" y="6400370"/>
            <a:ext cx="81123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345" name="Google Shape;345;p21" descr="Picture 7"/>
          <p:cNvPicPr preferRelativeResize="0"/>
          <p:nvPr/>
        </p:nvPicPr>
        <p:blipFill rotWithShape="1">
          <a:blip r:embed="rId6">
            <a:alphaModFix/>
          </a:blip>
          <a:srcRect/>
          <a:stretch/>
        </p:blipFill>
        <p:spPr>
          <a:xfrm>
            <a:off x="11123249" y="5850441"/>
            <a:ext cx="918303" cy="92291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2"/>
          <p:cNvSpPr txBox="1">
            <a:spLocks noGrp="1"/>
          </p:cNvSpPr>
          <p:nvPr>
            <p:ph type="title"/>
          </p:nvPr>
        </p:nvSpPr>
        <p:spPr>
          <a:xfrm>
            <a:off x="1154723" y="326297"/>
            <a:ext cx="10515600" cy="1622239"/>
          </a:xfrm>
          <a:prstGeom prst="rect">
            <a:avLst/>
          </a:prstGeom>
          <a:noFill/>
          <a:ln>
            <a:noFill/>
          </a:ln>
        </p:spPr>
        <p:txBody>
          <a:bodyPr spcFirstLastPara="1" wrap="square" lIns="91425" tIns="45700" rIns="91425" bIns="45700" anchor="ctr" anchorCtr="0">
            <a:normAutofit/>
          </a:bodyPr>
          <a:lstStyle/>
          <a:p>
            <a:pPr>
              <a:buClr>
                <a:srgbClr val="000000"/>
              </a:buClr>
              <a:buSzPct val="100000"/>
            </a:pPr>
            <a:r>
              <a:rPr lang="en-US" sz="3600" b="0" i="0" u="none" strike="noStrike" dirty="0">
                <a:solidFill>
                  <a:srgbClr val="000000"/>
                </a:solidFill>
                <a:latin typeface="Times New Roman"/>
                <a:ea typeface="Times New Roman"/>
                <a:cs typeface="Times New Roman"/>
                <a:sym typeface="Times New Roman"/>
              </a:rPr>
              <a:t/>
            </a:r>
            <a:br>
              <a:rPr lang="en-US" sz="3600" b="0" i="0" u="none" strike="noStrike" dirty="0">
                <a:solidFill>
                  <a:srgbClr val="000000"/>
                </a:solidFill>
                <a:latin typeface="Times New Roman"/>
                <a:ea typeface="Times New Roman"/>
                <a:cs typeface="Times New Roman"/>
                <a:sym typeface="Times New Roman"/>
              </a:rPr>
            </a:br>
            <a:r>
              <a:rPr lang="en-US" sz="3100" b="1" i="0" dirty="0">
                <a:solidFill>
                  <a:srgbClr val="000000"/>
                </a:solidFill>
                <a:effectLst/>
                <a:latin typeface="Times New Roman" panose="02020603050405020304" pitchFamily="18" charset="0"/>
                <a:cs typeface="Times New Roman" panose="02020603050405020304" pitchFamily="18" charset="0"/>
              </a:rPr>
              <a:t>Vitamin D Improves Neurogenesis and Cognition in a Mouse Model of Alzheimer’s Disease</a:t>
            </a:r>
            <a:r>
              <a:rPr lang="en-US" sz="4000" b="0" i="0" u="none" strike="noStrike" dirty="0">
                <a:solidFill>
                  <a:srgbClr val="000000"/>
                </a:solidFill>
                <a:latin typeface="Times New Roman"/>
                <a:ea typeface="Times New Roman"/>
                <a:cs typeface="Times New Roman"/>
                <a:sym typeface="Times New Roman"/>
              </a:rPr>
              <a:t/>
            </a:r>
            <a:br>
              <a:rPr lang="en-US" sz="4000" b="0" i="0" u="none" strike="noStrike" dirty="0">
                <a:solidFill>
                  <a:srgbClr val="000000"/>
                </a:solidFill>
                <a:latin typeface="Times New Roman"/>
                <a:ea typeface="Times New Roman"/>
                <a:cs typeface="Times New Roman"/>
                <a:sym typeface="Times New Roman"/>
              </a:rPr>
            </a:br>
            <a:r>
              <a:rPr lang="en-US" sz="1300" b="0" i="0" u="none" strike="noStrike" dirty="0">
                <a:solidFill>
                  <a:srgbClr val="2E75B5"/>
                </a:solidFill>
                <a:latin typeface="Times New Roman"/>
                <a:ea typeface="Times New Roman"/>
                <a:cs typeface="Times New Roman"/>
                <a:sym typeface="Times New Roman"/>
              </a:rPr>
              <a:t>Maria Morello, Verena </a:t>
            </a:r>
            <a:r>
              <a:rPr lang="en-US" sz="1300" b="0" i="0" u="none" strike="noStrike" dirty="0" err="1">
                <a:solidFill>
                  <a:srgbClr val="2E75B5"/>
                </a:solidFill>
                <a:latin typeface="Times New Roman"/>
                <a:ea typeface="Times New Roman"/>
                <a:cs typeface="Times New Roman"/>
                <a:sym typeface="Times New Roman"/>
              </a:rPr>
              <a:t>Landel</a:t>
            </a:r>
            <a:r>
              <a:rPr lang="en-US" sz="1300" dirty="0">
                <a:solidFill>
                  <a:srgbClr val="2E75B5"/>
                </a:solidFill>
                <a:latin typeface="Times New Roman"/>
                <a:ea typeface="Times New Roman"/>
                <a:cs typeface="Times New Roman"/>
                <a:sym typeface="Times New Roman"/>
              </a:rPr>
              <a:t>, Emmanuelle </a:t>
            </a:r>
            <a:r>
              <a:rPr lang="en-US" sz="1300" dirty="0" err="1">
                <a:solidFill>
                  <a:srgbClr val="2E75B5"/>
                </a:solidFill>
                <a:latin typeface="Times New Roman"/>
                <a:ea typeface="Times New Roman"/>
                <a:cs typeface="Times New Roman"/>
                <a:sym typeface="Times New Roman"/>
              </a:rPr>
              <a:t>Lacassagne</a:t>
            </a:r>
            <a:r>
              <a:rPr lang="en-US" sz="1300" dirty="0">
                <a:solidFill>
                  <a:srgbClr val="2E75B5"/>
                </a:solidFill>
                <a:latin typeface="Times New Roman"/>
                <a:ea typeface="Times New Roman"/>
                <a:cs typeface="Times New Roman"/>
                <a:sym typeface="Times New Roman"/>
              </a:rPr>
              <a:t>, Kevin </a:t>
            </a:r>
            <a:r>
              <a:rPr lang="en-US" sz="1300" dirty="0" err="1">
                <a:solidFill>
                  <a:srgbClr val="2E75B5"/>
                </a:solidFill>
                <a:latin typeface="Times New Roman"/>
                <a:ea typeface="Times New Roman"/>
                <a:cs typeface="Times New Roman"/>
                <a:sym typeface="Times New Roman"/>
              </a:rPr>
              <a:t>Batanger</a:t>
            </a:r>
            <a:r>
              <a:rPr lang="en-US" sz="1300" dirty="0">
                <a:solidFill>
                  <a:srgbClr val="2E75B5"/>
                </a:solidFill>
                <a:latin typeface="Times New Roman"/>
                <a:ea typeface="Times New Roman"/>
                <a:cs typeface="Times New Roman"/>
                <a:sym typeface="Times New Roman"/>
              </a:rPr>
              <a:t>, Cedric </a:t>
            </a:r>
            <a:r>
              <a:rPr lang="en-US" sz="1300" dirty="0" err="1">
                <a:solidFill>
                  <a:srgbClr val="2E75B5"/>
                </a:solidFill>
                <a:latin typeface="Times New Roman"/>
                <a:ea typeface="Times New Roman"/>
                <a:cs typeface="Times New Roman"/>
                <a:sym typeface="Times New Roman"/>
              </a:rPr>
              <a:t>Annweiler</a:t>
            </a:r>
            <a:r>
              <a:rPr lang="en-US" sz="1300" dirty="0">
                <a:solidFill>
                  <a:srgbClr val="2E75B5"/>
                </a:solidFill>
                <a:latin typeface="Times New Roman"/>
                <a:ea typeface="Times New Roman"/>
                <a:cs typeface="Times New Roman"/>
                <a:sym typeface="Times New Roman"/>
              </a:rPr>
              <a:t>, Francois </a:t>
            </a:r>
            <a:r>
              <a:rPr lang="en-US" sz="1300" dirty="0" err="1">
                <a:solidFill>
                  <a:srgbClr val="2E75B5"/>
                </a:solidFill>
                <a:latin typeface="Times New Roman"/>
                <a:ea typeface="Times New Roman"/>
                <a:cs typeface="Times New Roman"/>
                <a:sym typeface="Times New Roman"/>
              </a:rPr>
              <a:t>Feron</a:t>
            </a:r>
            <a:r>
              <a:rPr lang="en-US" sz="1300" dirty="0">
                <a:solidFill>
                  <a:srgbClr val="2E75B5"/>
                </a:solidFill>
                <a:latin typeface="Times New Roman"/>
                <a:ea typeface="Times New Roman"/>
                <a:cs typeface="Times New Roman"/>
                <a:sym typeface="Times New Roman"/>
              </a:rPr>
              <a:t>, and Pascal Millet </a:t>
            </a:r>
            <a:endParaRPr dirty="0"/>
          </a:p>
        </p:txBody>
      </p:sp>
      <p:sp>
        <p:nvSpPr>
          <p:cNvPr id="351" name="Google Shape;351;p22"/>
          <p:cNvSpPr txBox="1">
            <a:spLocks noGrp="1"/>
          </p:cNvSpPr>
          <p:nvPr>
            <p:ph type="body" idx="1"/>
          </p:nvPr>
        </p:nvSpPr>
        <p:spPr>
          <a:xfrm>
            <a:off x="1154723" y="2024917"/>
            <a:ext cx="10515600" cy="4132043"/>
          </a:xfrm>
          <a:prstGeom prst="rect">
            <a:avLst/>
          </a:prstGeom>
          <a:noFill/>
          <a:ln>
            <a:noFill/>
          </a:ln>
        </p:spPr>
        <p:txBody>
          <a:bodyPr spcFirstLastPara="1" wrap="square" lIns="91425" tIns="45700" rIns="91425" bIns="45700" anchor="t" anchorCtr="0">
            <a:normAutofit/>
          </a:bodyPr>
          <a:lstStyle/>
          <a:p>
            <a:pPr marL="171450" indent="-171450">
              <a:spcBef>
                <a:spcPts val="0"/>
              </a:spcBef>
              <a:buClr>
                <a:srgbClr val="212121"/>
              </a:buClr>
              <a:buSzPts val="2400"/>
            </a:pPr>
            <a:r>
              <a:rPr lang="en-US" sz="1400" b="0" i="0" dirty="0">
                <a:solidFill>
                  <a:srgbClr val="212121"/>
                </a:solidFill>
                <a:effectLst/>
                <a:latin typeface="Times New Roman" panose="02020603050405020304" pitchFamily="18" charset="0"/>
                <a:cs typeface="Times New Roman" panose="02020603050405020304" pitchFamily="18" charset="0"/>
              </a:rPr>
              <a:t>The impairment of hippocampal neurogenesis at the early stages of Alzheimer’s disease (AD) is believed to support early cognitive decline. Converging studies sustain the idea that vitamin D might be linked to the pathophysiology of AD and to hippocampal neurogenesis. Nothing is known about the effects of vitamin D on hippocampal neurogenesis.</a:t>
            </a:r>
          </a:p>
          <a:p>
            <a:pPr marL="0" indent="0">
              <a:spcBef>
                <a:spcPts val="0"/>
              </a:spcBef>
              <a:buClr>
                <a:srgbClr val="212121"/>
              </a:buClr>
              <a:buSzPts val="2400"/>
              <a:buNone/>
            </a:pPr>
            <a:endParaRPr lang="en-US" sz="1400" b="0" i="0" dirty="0">
              <a:solidFill>
                <a:srgbClr val="212121"/>
              </a:solidFill>
              <a:effectLst/>
              <a:latin typeface="Times New Roman" panose="02020603050405020304" pitchFamily="18" charset="0"/>
              <a:cs typeface="Times New Roman" panose="02020603050405020304" pitchFamily="18" charset="0"/>
            </a:endParaRPr>
          </a:p>
          <a:p>
            <a:pPr marL="171450" indent="-171450">
              <a:spcBef>
                <a:spcPts val="0"/>
              </a:spcBef>
              <a:buClr>
                <a:srgbClr val="212121"/>
              </a:buClr>
              <a:buSzPts val="2400"/>
            </a:pPr>
            <a:r>
              <a:rPr lang="en-US" sz="1400" b="0" i="0" dirty="0">
                <a:solidFill>
                  <a:srgbClr val="212121"/>
                </a:solidFill>
                <a:effectLst/>
                <a:latin typeface="Times New Roman" panose="02020603050405020304" pitchFamily="18" charset="0"/>
                <a:cs typeface="Times New Roman" panose="02020603050405020304" pitchFamily="18" charset="0"/>
              </a:rPr>
              <a:t>Male wild-type and transgenic AD-like mice (5XFAD model) were fed with a diet containing either no vitamin D (0VD) or a normal dose of vitamin D (NVD) or a high dose of vitamin D (HVD), from month 1 to month 6 (preventive arm) or from month 4 to month 9 (curative arm). Working memory was assessed using the Y-maze, while amyloid burden, </a:t>
            </a:r>
            <a:r>
              <a:rPr lang="en-US" sz="1400" b="0" i="0" dirty="0" err="1">
                <a:solidFill>
                  <a:srgbClr val="212121"/>
                </a:solidFill>
                <a:effectLst/>
                <a:latin typeface="Times New Roman" panose="02020603050405020304" pitchFamily="18" charset="0"/>
                <a:cs typeface="Times New Roman" panose="02020603050405020304" pitchFamily="18" charset="0"/>
              </a:rPr>
              <a:t>astrocytosis</a:t>
            </a:r>
            <a:r>
              <a:rPr lang="en-US" sz="1400" b="0" i="0" dirty="0">
                <a:solidFill>
                  <a:srgbClr val="212121"/>
                </a:solidFill>
                <a:effectLst/>
                <a:latin typeface="Times New Roman" panose="02020603050405020304" pitchFamily="18" charset="0"/>
                <a:cs typeface="Times New Roman" panose="02020603050405020304" pitchFamily="18" charset="0"/>
              </a:rPr>
              <a:t>, and neurogenesis were quantified using immunohistochemistry. In parallel, the effects of vitamin D on proliferation and differentiation were assayed on primary cultures of murine neural progenitor cells. in AD, we assessed them in a mouse model of AD. </a:t>
            </a:r>
          </a:p>
          <a:p>
            <a:pPr marL="171450" indent="-171450">
              <a:spcBef>
                <a:spcPts val="0"/>
              </a:spcBef>
              <a:buClr>
                <a:srgbClr val="212121"/>
              </a:buClr>
              <a:buSzPts val="2400"/>
            </a:pPr>
            <a:endParaRPr lang="en-US" sz="1400" dirty="0">
              <a:solidFill>
                <a:srgbClr val="212121"/>
              </a:solidFill>
              <a:latin typeface="Times New Roman" panose="02020603050405020304" pitchFamily="18" charset="0"/>
              <a:ea typeface="Times New Roman"/>
              <a:cs typeface="Times New Roman" panose="02020603050405020304" pitchFamily="18" charset="0"/>
              <a:sym typeface="Times New Roman"/>
              <a:hlinkClick r:id="rId3"/>
            </a:endParaRPr>
          </a:p>
          <a:p>
            <a:pPr marL="171450" indent="-171450">
              <a:spcBef>
                <a:spcPts val="0"/>
              </a:spcBef>
              <a:buClr>
                <a:srgbClr val="212121"/>
              </a:buClr>
              <a:buSzPts val="2400"/>
            </a:pPr>
            <a:r>
              <a:rPr lang="en-US" sz="1400" b="0" i="0" dirty="0">
                <a:solidFill>
                  <a:srgbClr val="212121"/>
                </a:solidFill>
                <a:effectLst/>
                <a:latin typeface="Times New Roman" panose="02020603050405020304" pitchFamily="18" charset="0"/>
                <a:cs typeface="Times New Roman" panose="02020603050405020304" pitchFamily="18" charset="0"/>
              </a:rPr>
              <a:t>Improved working memory and neurogenesis were observed when high vitamin D supplementation was administered during the early phases of the disease, while a normal dose of vitamin D increased neurogenesis during the late phases. Conversely, an early hypovitaminosis D increased the number of amyloid plaques in AD mice while a late hypovitaminosis D impaired neurogenesis in AD and WT mice. </a:t>
            </a:r>
            <a:endParaRPr lang="en-US" sz="1400" b="0" i="0" dirty="0">
              <a:solidFill>
                <a:srgbClr val="212121"/>
              </a:solidFill>
              <a:effectLst/>
              <a:latin typeface="Times New Roman" panose="02020603050405020304" pitchFamily="18" charset="0"/>
              <a:cs typeface="Times New Roman" panose="02020603050405020304" pitchFamily="18" charset="0"/>
              <a:sym typeface="Times New Roman"/>
              <a:hlinkClick r:id="rId3"/>
            </a:endParaRPr>
          </a:p>
          <a:p>
            <a:pPr marL="171450" indent="-171450">
              <a:spcBef>
                <a:spcPts val="0"/>
              </a:spcBef>
              <a:buClr>
                <a:srgbClr val="212121"/>
              </a:buClr>
              <a:buSzPts val="2400"/>
            </a:pPr>
            <a:endParaRPr lang="en-US" sz="1400" dirty="0">
              <a:solidFill>
                <a:srgbClr val="212121"/>
              </a:solidFill>
              <a:latin typeface="Times New Roman" panose="02020603050405020304" pitchFamily="18" charset="0"/>
              <a:ea typeface="Times New Roman"/>
              <a:cs typeface="Times New Roman" panose="02020603050405020304" pitchFamily="18" charset="0"/>
              <a:sym typeface="Times New Roman"/>
              <a:hlinkClick r:id="rId3"/>
            </a:endParaRPr>
          </a:p>
          <a:p>
            <a:pPr marL="171450" indent="-171450">
              <a:spcBef>
                <a:spcPts val="0"/>
              </a:spcBef>
              <a:buClr>
                <a:srgbClr val="212121"/>
              </a:buClr>
              <a:buSzPts val="2400"/>
            </a:pPr>
            <a:r>
              <a:rPr lang="en-US" sz="1400" b="0" i="0" dirty="0">
                <a:solidFill>
                  <a:srgbClr val="212121"/>
                </a:solidFill>
                <a:effectLst/>
                <a:latin typeface="Times New Roman" panose="02020603050405020304" pitchFamily="18" charset="0"/>
                <a:cs typeface="Times New Roman" panose="02020603050405020304" pitchFamily="18" charset="0"/>
              </a:rPr>
              <a:t>Finally, a sexual dimorphism was observed. Vitamin D supplementation improved the working memory of males and females when delivered during the pre-symptomatic and symptomatic phases, respectively. Our study establishes that (</a:t>
            </a:r>
            <a:r>
              <a:rPr lang="en-US" sz="1400" b="0" i="0" dirty="0" err="1">
                <a:solidFill>
                  <a:srgbClr val="212121"/>
                </a:solidFill>
                <a:effectLst/>
                <a:latin typeface="Times New Roman" panose="02020603050405020304" pitchFamily="18" charset="0"/>
                <a:cs typeface="Times New Roman" panose="02020603050405020304" pitchFamily="18" charset="0"/>
              </a:rPr>
              <a:t>i</a:t>
            </a:r>
            <a:r>
              <a:rPr lang="en-US" sz="1400" b="0" i="0" dirty="0">
                <a:solidFill>
                  <a:srgbClr val="212121"/>
                </a:solidFill>
                <a:effectLst/>
                <a:latin typeface="Times New Roman" panose="02020603050405020304" pitchFamily="18" charset="0"/>
                <a:cs typeface="Times New Roman" panose="02020603050405020304" pitchFamily="18" charset="0"/>
              </a:rPr>
              <a:t>) neurogenesis is improved by vitamin D in a male mouse model of AD, in a time-dependent manner, and (ii) cognition is enhanced in a gender-associated way. Additional pre-clinical studies are required to further understand the gender- and time-specific mechanisms of action of vitamin D in AD. This may lead to an adaptation of vitamin D supplementation to the patient’s gender and age as well as to the stage of the disease.</a:t>
            </a:r>
            <a:endParaRPr lang="en-US" sz="1400" dirty="0">
              <a:latin typeface="Times New Roman" panose="02020603050405020304" pitchFamily="18" charset="0"/>
              <a:ea typeface="Times New Roman"/>
              <a:cs typeface="Times New Roman" panose="02020603050405020304" pitchFamily="18" charset="0"/>
              <a:sym typeface="Times New Roman"/>
              <a:hlinkClick r:id="rId3"/>
            </a:endParaRPr>
          </a:p>
        </p:txBody>
      </p:sp>
      <p:sp>
        <p:nvSpPr>
          <p:cNvPr id="352" name="Google Shape;352;p22"/>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2"/>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54" name="Google Shape;354;p22"/>
          <p:cNvSpPr txBox="1"/>
          <p:nvPr/>
        </p:nvSpPr>
        <p:spPr>
          <a:xfrm>
            <a:off x="2860431" y="6400370"/>
            <a:ext cx="81123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355" name="Google Shape;355;p22" descr="Picture 7"/>
          <p:cNvPicPr preferRelativeResize="0"/>
          <p:nvPr/>
        </p:nvPicPr>
        <p:blipFill rotWithShape="1">
          <a:blip r:embed="rId4">
            <a:alphaModFix/>
          </a:blip>
          <a:srcRect/>
          <a:stretch/>
        </p:blipFill>
        <p:spPr>
          <a:xfrm>
            <a:off x="11123249" y="5850441"/>
            <a:ext cx="918303" cy="92291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2"/>
          <p:cNvSpPr txBox="1">
            <a:spLocks noGrp="1"/>
          </p:cNvSpPr>
          <p:nvPr>
            <p:ph type="title"/>
          </p:nvPr>
        </p:nvSpPr>
        <p:spPr>
          <a:xfrm>
            <a:off x="1154723" y="84641"/>
            <a:ext cx="10515600" cy="1622239"/>
          </a:xfrm>
          <a:prstGeom prst="rect">
            <a:avLst/>
          </a:prstGeom>
          <a:noFill/>
          <a:ln>
            <a:noFill/>
          </a:ln>
        </p:spPr>
        <p:txBody>
          <a:bodyPr spcFirstLastPara="1" wrap="square" lIns="91425" tIns="45700" rIns="91425" bIns="45700" anchor="ctr" anchorCtr="0">
            <a:normAutofit fontScale="90000"/>
          </a:bodyPr>
          <a:lstStyle/>
          <a:p>
            <a:pPr>
              <a:buClr>
                <a:srgbClr val="000000"/>
              </a:buClr>
              <a:buSzPct val="100000"/>
            </a:pPr>
            <a:r>
              <a:rPr lang="en-US" b="1"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t/>
            </a:r>
            <a:br>
              <a:rPr lang="en-US" b="1" i="0" u="none" strike="noStrike" dirty="0">
                <a:solidFill>
                  <a:srgbClr val="000000"/>
                </a:solidFill>
                <a:latin typeface="Times New Roman" panose="02020603050405020304" pitchFamily="18" charset="0"/>
                <a:ea typeface="Times New Roman"/>
                <a:cs typeface="Times New Roman" panose="02020603050405020304" pitchFamily="18" charset="0"/>
                <a:sym typeface="Times New Roman"/>
              </a:rPr>
            </a:br>
            <a:r>
              <a:rPr lang="en-US" sz="3600" b="1" i="0" dirty="0">
                <a:solidFill>
                  <a:srgbClr val="000000"/>
                </a:solidFill>
                <a:effectLst/>
                <a:latin typeface="Times New Roman" panose="02020603050405020304" pitchFamily="18" charset="0"/>
                <a:cs typeface="Times New Roman" panose="02020603050405020304" pitchFamily="18" charset="0"/>
              </a:rPr>
              <a:t>Heavy Metals Exposure and Alzheimer’s Disease and Related Dementias</a:t>
            </a:r>
            <a:r>
              <a:rPr lang="en-US" sz="3600" b="0" i="0" u="none" strike="noStrike" dirty="0">
                <a:solidFill>
                  <a:srgbClr val="000000"/>
                </a:solidFill>
                <a:latin typeface="Times New Roman"/>
                <a:ea typeface="Times New Roman"/>
                <a:cs typeface="Times New Roman"/>
                <a:sym typeface="Times New Roman"/>
              </a:rPr>
              <a:t/>
            </a:r>
            <a:br>
              <a:rPr lang="en-US" sz="3600" b="0" i="0" u="none" strike="noStrike" dirty="0">
                <a:solidFill>
                  <a:srgbClr val="000000"/>
                </a:solidFill>
                <a:latin typeface="Times New Roman"/>
                <a:ea typeface="Times New Roman"/>
                <a:cs typeface="Times New Roman"/>
                <a:sym typeface="Times New Roman"/>
              </a:rPr>
            </a:br>
            <a:r>
              <a:rPr lang="en-US" sz="1400" u="sng" dirty="0">
                <a:solidFill>
                  <a:srgbClr val="205493"/>
                </a:solidFill>
                <a:latin typeface="Helvetica Neue" panose="02000503000000020004" pitchFamily="2" charset="0"/>
                <a:hlinkClick r:id="rId3"/>
              </a:rPr>
              <a:t>Kelly M. Bakulski</a:t>
            </a:r>
            <a:r>
              <a:rPr lang="en-US" sz="1400" dirty="0">
                <a:solidFill>
                  <a:srgbClr val="212121"/>
                </a:solidFill>
                <a:latin typeface="Helvetica Neue" panose="02000503000000020004" pitchFamily="2" charset="0"/>
              </a:rPr>
              <a:t>,</a:t>
            </a:r>
            <a:r>
              <a:rPr lang="en-US" sz="1400" baseline="30000" dirty="0">
                <a:solidFill>
                  <a:srgbClr val="212121"/>
                </a:solidFill>
                <a:latin typeface="Helvetica Neue" panose="02000503000000020004" pitchFamily="2" charset="0"/>
              </a:rPr>
              <a:t>a,1,*</a:t>
            </a:r>
            <a:r>
              <a:rPr lang="en-US" sz="1400" dirty="0">
                <a:solidFill>
                  <a:srgbClr val="212121"/>
                </a:solidFill>
                <a:latin typeface="Helvetica Neue" panose="02000503000000020004" pitchFamily="2" charset="0"/>
              </a:rPr>
              <a:t> </a:t>
            </a:r>
            <a:r>
              <a:rPr lang="en-US" sz="1400" u="sng" dirty="0">
                <a:solidFill>
                  <a:srgbClr val="376FAA"/>
                </a:solidFill>
                <a:latin typeface="Helvetica Neue" panose="02000503000000020004" pitchFamily="2" charset="0"/>
                <a:hlinkClick r:id="rId4"/>
              </a:rPr>
              <a:t>Young Ah Seo</a:t>
            </a:r>
            <a:r>
              <a:rPr lang="en-US" sz="1400" dirty="0">
                <a:solidFill>
                  <a:srgbClr val="212121"/>
                </a:solidFill>
                <a:latin typeface="Helvetica Neue" panose="02000503000000020004" pitchFamily="2" charset="0"/>
              </a:rPr>
              <a:t>,</a:t>
            </a:r>
            <a:r>
              <a:rPr lang="en-US" sz="1400" baseline="30000" dirty="0">
                <a:solidFill>
                  <a:srgbClr val="212121"/>
                </a:solidFill>
                <a:latin typeface="Helvetica Neue" panose="02000503000000020004" pitchFamily="2" charset="0"/>
              </a:rPr>
              <a:t>b,1</a:t>
            </a:r>
            <a:r>
              <a:rPr lang="en-US" sz="1400" dirty="0">
                <a:solidFill>
                  <a:srgbClr val="212121"/>
                </a:solidFill>
                <a:latin typeface="Helvetica Neue" panose="02000503000000020004" pitchFamily="2" charset="0"/>
              </a:rPr>
              <a:t> </a:t>
            </a:r>
            <a:r>
              <a:rPr lang="en-US" sz="1400" u="sng" dirty="0">
                <a:solidFill>
                  <a:srgbClr val="376FAA"/>
                </a:solidFill>
                <a:latin typeface="Helvetica Neue" panose="02000503000000020004" pitchFamily="2" charset="0"/>
                <a:hlinkClick r:id="rId5"/>
              </a:rPr>
              <a:t>Ruby C. </a:t>
            </a:r>
            <a:r>
              <a:rPr lang="en-US" sz="1400" u="sng" dirty="0" err="1">
                <a:solidFill>
                  <a:srgbClr val="376FAA"/>
                </a:solidFill>
                <a:latin typeface="Helvetica Neue" panose="02000503000000020004" pitchFamily="2" charset="0"/>
                <a:hlinkClick r:id="rId5"/>
              </a:rPr>
              <a:t>Hickman</a:t>
            </a:r>
            <a:r>
              <a:rPr lang="en-US" sz="1400" dirty="0" err="1">
                <a:solidFill>
                  <a:srgbClr val="212121"/>
                </a:solidFill>
                <a:latin typeface="Helvetica Neue" panose="02000503000000020004" pitchFamily="2" charset="0"/>
              </a:rPr>
              <a:t>,</a:t>
            </a:r>
            <a:r>
              <a:rPr lang="en-US" sz="1400" baseline="30000" dirty="0" err="1">
                <a:solidFill>
                  <a:srgbClr val="212121"/>
                </a:solidFill>
                <a:latin typeface="Helvetica Neue" panose="02000503000000020004" pitchFamily="2" charset="0"/>
              </a:rPr>
              <a:t>a</a:t>
            </a:r>
            <a:r>
              <a:rPr lang="en-US" sz="1400" dirty="0">
                <a:solidFill>
                  <a:srgbClr val="212121"/>
                </a:solidFill>
                <a:latin typeface="Helvetica Neue" panose="02000503000000020004" pitchFamily="2" charset="0"/>
              </a:rPr>
              <a:t> </a:t>
            </a:r>
            <a:r>
              <a:rPr lang="en-US" sz="1400" u="sng" dirty="0">
                <a:solidFill>
                  <a:srgbClr val="376FAA"/>
                </a:solidFill>
                <a:latin typeface="Helvetica Neue" panose="02000503000000020004" pitchFamily="2" charset="0"/>
                <a:hlinkClick r:id="rId6"/>
              </a:rPr>
              <a:t>Daniel </a:t>
            </a:r>
            <a:r>
              <a:rPr lang="en-US" sz="1400" u="sng" dirty="0" err="1">
                <a:solidFill>
                  <a:srgbClr val="376FAA"/>
                </a:solidFill>
                <a:latin typeface="Helvetica Neue" panose="02000503000000020004" pitchFamily="2" charset="0"/>
                <a:hlinkClick r:id="rId6"/>
              </a:rPr>
              <a:t>Brandt</a:t>
            </a:r>
            <a:r>
              <a:rPr lang="en-US" sz="1400" dirty="0" err="1">
                <a:solidFill>
                  <a:srgbClr val="212121"/>
                </a:solidFill>
                <a:latin typeface="Helvetica Neue" panose="02000503000000020004" pitchFamily="2" charset="0"/>
              </a:rPr>
              <a:t>,</a:t>
            </a:r>
            <a:r>
              <a:rPr lang="en-US" sz="1400" baseline="30000" dirty="0" err="1">
                <a:solidFill>
                  <a:srgbClr val="212121"/>
                </a:solidFill>
                <a:latin typeface="Helvetica Neue" panose="02000503000000020004" pitchFamily="2" charset="0"/>
              </a:rPr>
              <a:t>a</a:t>
            </a:r>
            <a:r>
              <a:rPr lang="en-US" sz="1400" dirty="0">
                <a:solidFill>
                  <a:srgbClr val="212121"/>
                </a:solidFill>
                <a:latin typeface="Helvetica Neue" panose="02000503000000020004" pitchFamily="2" charset="0"/>
              </a:rPr>
              <a:t> </a:t>
            </a:r>
            <a:r>
              <a:rPr lang="en-US" sz="1400" u="sng" dirty="0">
                <a:solidFill>
                  <a:srgbClr val="376FAA"/>
                </a:solidFill>
                <a:latin typeface="Helvetica Neue" panose="02000503000000020004" pitchFamily="2" charset="0"/>
                <a:hlinkClick r:id="rId7"/>
              </a:rPr>
              <a:t>Harita S. </a:t>
            </a:r>
            <a:r>
              <a:rPr lang="en-US" sz="1400" u="sng" dirty="0" err="1">
                <a:solidFill>
                  <a:srgbClr val="376FAA"/>
                </a:solidFill>
                <a:latin typeface="Helvetica Neue" panose="02000503000000020004" pitchFamily="2" charset="0"/>
                <a:hlinkClick r:id="rId7"/>
              </a:rPr>
              <a:t>Vadari</a:t>
            </a:r>
            <a:r>
              <a:rPr lang="en-US" sz="1400" dirty="0" err="1">
                <a:solidFill>
                  <a:srgbClr val="212121"/>
                </a:solidFill>
                <a:latin typeface="Helvetica Neue" panose="02000503000000020004" pitchFamily="2" charset="0"/>
              </a:rPr>
              <a:t>,</a:t>
            </a:r>
            <a:r>
              <a:rPr lang="en-US" sz="1400" baseline="30000" dirty="0" err="1">
                <a:solidFill>
                  <a:srgbClr val="212121"/>
                </a:solidFill>
                <a:latin typeface="Helvetica Neue" panose="02000503000000020004" pitchFamily="2" charset="0"/>
              </a:rPr>
              <a:t>a</a:t>
            </a:r>
            <a:r>
              <a:rPr lang="en-US" sz="1400" dirty="0">
                <a:solidFill>
                  <a:srgbClr val="212121"/>
                </a:solidFill>
                <a:latin typeface="Helvetica Neue" panose="02000503000000020004" pitchFamily="2" charset="0"/>
              </a:rPr>
              <a:t> </a:t>
            </a:r>
            <a:r>
              <a:rPr lang="en-US" sz="1400" u="sng" dirty="0">
                <a:solidFill>
                  <a:srgbClr val="376FAA"/>
                </a:solidFill>
                <a:latin typeface="Helvetica Neue" panose="02000503000000020004" pitchFamily="2" charset="0"/>
                <a:hlinkClick r:id="rId8"/>
              </a:rPr>
              <a:t>Howard </a:t>
            </a:r>
            <a:r>
              <a:rPr lang="en-US" sz="1400" u="sng" dirty="0" err="1">
                <a:solidFill>
                  <a:srgbClr val="376FAA"/>
                </a:solidFill>
                <a:latin typeface="Helvetica Neue" panose="02000503000000020004" pitchFamily="2" charset="0"/>
                <a:hlinkClick r:id="rId8"/>
              </a:rPr>
              <a:t>Hu</a:t>
            </a:r>
            <a:r>
              <a:rPr lang="en-US" sz="1400" dirty="0" err="1">
                <a:solidFill>
                  <a:srgbClr val="212121"/>
                </a:solidFill>
                <a:latin typeface="Helvetica Neue" panose="02000503000000020004" pitchFamily="2" charset="0"/>
              </a:rPr>
              <a:t>,</a:t>
            </a:r>
            <a:r>
              <a:rPr lang="en-US" sz="1400" baseline="30000" dirty="0" err="1">
                <a:solidFill>
                  <a:srgbClr val="212121"/>
                </a:solidFill>
                <a:latin typeface="Helvetica Neue" panose="02000503000000020004" pitchFamily="2" charset="0"/>
              </a:rPr>
              <a:t>c</a:t>
            </a:r>
            <a:r>
              <a:rPr lang="en-US" sz="1400" dirty="0">
                <a:solidFill>
                  <a:srgbClr val="212121"/>
                </a:solidFill>
                <a:latin typeface="Helvetica Neue" panose="02000503000000020004" pitchFamily="2" charset="0"/>
              </a:rPr>
              <a:t> and </a:t>
            </a:r>
            <a:r>
              <a:rPr lang="en-US" sz="1400" u="sng" dirty="0">
                <a:solidFill>
                  <a:srgbClr val="376FAA"/>
                </a:solidFill>
                <a:latin typeface="Helvetica Neue" panose="02000503000000020004" pitchFamily="2" charset="0"/>
                <a:hlinkClick r:id="rId9"/>
              </a:rPr>
              <a:t>Sung </a:t>
            </a:r>
            <a:r>
              <a:rPr lang="en-US" sz="1400" u="sng" dirty="0" err="1">
                <a:solidFill>
                  <a:srgbClr val="376FAA"/>
                </a:solidFill>
                <a:latin typeface="Helvetica Neue" panose="02000503000000020004" pitchFamily="2" charset="0"/>
                <a:hlinkClick r:id="rId9"/>
              </a:rPr>
              <a:t>KyunPark</a:t>
            </a:r>
            <a:r>
              <a:rPr lang="en-US" sz="1400" baseline="30000" dirty="0" err="1">
                <a:solidFill>
                  <a:srgbClr val="212121"/>
                </a:solidFill>
                <a:latin typeface="Helvetica Neue" panose="02000503000000020004" pitchFamily="2" charset="0"/>
              </a:rPr>
              <a:t>a</a:t>
            </a:r>
            <a:r>
              <a:rPr lang="en-US" sz="1300" b="0" i="0" u="none" strike="noStrike" dirty="0">
                <a:solidFill>
                  <a:srgbClr val="2E75B5"/>
                </a:solidFill>
                <a:latin typeface="Times New Roman"/>
                <a:ea typeface="Times New Roman"/>
                <a:cs typeface="Times New Roman"/>
                <a:sym typeface="Times New Roman"/>
              </a:rPr>
              <a:t> </a:t>
            </a:r>
            <a:endParaRPr dirty="0"/>
          </a:p>
        </p:txBody>
      </p:sp>
      <p:sp>
        <p:nvSpPr>
          <p:cNvPr id="351" name="Google Shape;351;p22"/>
          <p:cNvSpPr txBox="1">
            <a:spLocks noGrp="1"/>
          </p:cNvSpPr>
          <p:nvPr>
            <p:ph type="body" idx="1"/>
          </p:nvPr>
        </p:nvSpPr>
        <p:spPr>
          <a:xfrm>
            <a:off x="1154723" y="1948071"/>
            <a:ext cx="10515600" cy="4208890"/>
          </a:xfrm>
          <a:prstGeom prst="rect">
            <a:avLst/>
          </a:prstGeom>
          <a:noFill/>
          <a:ln>
            <a:noFill/>
          </a:ln>
        </p:spPr>
        <p:txBody>
          <a:bodyPr spcFirstLastPara="1" wrap="square" lIns="91425" tIns="45700" rIns="91425" bIns="45700" anchor="t" anchorCtr="0">
            <a:normAutofit/>
          </a:bodyPr>
          <a:lstStyle/>
          <a:p>
            <a:pPr marL="0" indent="0">
              <a:spcBef>
                <a:spcPts val="0"/>
              </a:spcBef>
              <a:buClr>
                <a:srgbClr val="212121"/>
              </a:buClr>
              <a:buSzPts val="2400"/>
              <a:buNone/>
            </a:pPr>
            <a:r>
              <a:rPr lang="en-US" sz="1200" b="0" i="0" dirty="0">
                <a:solidFill>
                  <a:schemeClr val="tx1"/>
                </a:solidFill>
                <a:effectLst/>
                <a:latin typeface="Times New Roman" panose="02020603050405020304" pitchFamily="18" charset="0"/>
                <a:cs typeface="Times New Roman" panose="02020603050405020304" pitchFamily="18" charset="0"/>
              </a:rPr>
              <a:t>Alzheimer’s disease and related dementias lack effective treatment or cures and are major public health challenges. Risk for Alzheimer’s disease and related dementias is partially attributable to environmental factors. The heavy metals lead, cadmium, and manganese are widespread and persistent in our environments.</a:t>
            </a:r>
            <a:endParaRPr lang="en-US" sz="1200" dirty="0">
              <a:solidFill>
                <a:schemeClr val="tx1"/>
              </a:solidFill>
              <a:latin typeface="Times New Roman" panose="02020603050405020304" pitchFamily="18" charset="0"/>
              <a:cs typeface="Times New Roman" panose="02020603050405020304" pitchFamily="18" charset="0"/>
            </a:endParaRPr>
          </a:p>
          <a:p>
            <a:pPr marL="0" indent="0">
              <a:spcBef>
                <a:spcPts val="0"/>
              </a:spcBef>
              <a:buClr>
                <a:srgbClr val="212121"/>
              </a:buClr>
              <a:buSzPts val="2400"/>
              <a:buNone/>
            </a:pPr>
            <a:endParaRPr lang="en-US" sz="1200" dirty="0">
              <a:solidFill>
                <a:schemeClr val="tx1"/>
              </a:solidFill>
              <a:latin typeface="Times New Roman" panose="02020603050405020304" pitchFamily="18" charset="0"/>
              <a:ea typeface="Times New Roman"/>
              <a:cs typeface="Times New Roman" panose="02020603050405020304" pitchFamily="18" charset="0"/>
              <a:sym typeface="Times New Roman"/>
              <a:hlinkClick r:id="rId10">
                <a:extLst>
                  <a:ext uri="{A12FA001-AC4F-418D-AE19-62706E023703}">
                    <ahyp:hlinkClr xmlns="" xmlns:ahyp="http://schemas.microsoft.com/office/drawing/2018/hyperlinkcolor" val="tx"/>
                  </a:ext>
                </a:extLst>
              </a:hlinkClick>
            </a:endParaRPr>
          </a:p>
          <a:p>
            <a:pPr marL="0" indent="0">
              <a:spcBef>
                <a:spcPts val="0"/>
              </a:spcBef>
              <a:buClr>
                <a:srgbClr val="212121"/>
              </a:buClr>
              <a:buSzPts val="2400"/>
              <a:buNone/>
            </a:pPr>
            <a:r>
              <a:rPr lang="en-US" sz="1200" b="0" i="0" dirty="0">
                <a:solidFill>
                  <a:schemeClr val="tx1"/>
                </a:solidFill>
                <a:effectLst/>
                <a:latin typeface="Times New Roman" panose="02020603050405020304" pitchFamily="18" charset="0"/>
                <a:cs typeface="Times New Roman" panose="02020603050405020304" pitchFamily="18" charset="0"/>
              </a:rPr>
              <a:t>Once persons are exposed to these metals, they are adept at entering cells and reaching the brain. Lead and cadmium are associated with numerous health outcomes even at low levels of exposure. Although manganese is an essential metal, deficiency or environmental exposure or high levels of the metal can be toxic. In cell and animal model systems, lead, cadmium, and manganese are well-documented neurotoxicants that contribute to canonical Alzheimer’s disease pathologies.</a:t>
            </a:r>
            <a:r>
              <a:rPr lang="en-US" sz="1200" b="0" i="0" dirty="0">
                <a:solidFill>
                  <a:schemeClr val="tx1"/>
                </a:solidFill>
                <a:effectLst/>
                <a:latin typeface="Times New Roman" panose="02020603050405020304" pitchFamily="18" charset="0"/>
                <a:cs typeface="Times New Roman" panose="02020603050405020304" pitchFamily="18" charset="0"/>
                <a:sym typeface="Times New Roman"/>
                <a:hlinkClick r:id="rId10">
                  <a:extLst>
                    <a:ext uri="{A12FA001-AC4F-418D-AE19-62706E023703}">
                      <ahyp:hlinkClr xmlns="" xmlns:ahyp="http://schemas.microsoft.com/office/drawing/2018/hyperlinkcolor" val="tx"/>
                    </a:ext>
                  </a:extLst>
                </a:hlinkClick>
              </a:rPr>
              <a:t> </a:t>
            </a:r>
          </a:p>
          <a:p>
            <a:pPr marL="0" indent="0">
              <a:spcBef>
                <a:spcPts val="0"/>
              </a:spcBef>
              <a:buClr>
                <a:srgbClr val="212121"/>
              </a:buClr>
              <a:buSzPts val="2400"/>
              <a:buNone/>
            </a:pPr>
            <a:endParaRPr lang="en-US" sz="1200" dirty="0">
              <a:solidFill>
                <a:schemeClr val="tx1"/>
              </a:solidFill>
              <a:latin typeface="Times New Roman" panose="02020603050405020304" pitchFamily="18" charset="0"/>
              <a:ea typeface="Times New Roman"/>
              <a:cs typeface="Times New Roman" panose="02020603050405020304" pitchFamily="18" charset="0"/>
              <a:sym typeface="Times New Roman"/>
              <a:hlinkClick r:id="rId10">
                <a:extLst>
                  <a:ext uri="{A12FA001-AC4F-418D-AE19-62706E023703}">
                    <ahyp:hlinkClr xmlns="" xmlns:ahyp="http://schemas.microsoft.com/office/drawing/2018/hyperlinkcolor" val="tx"/>
                  </a:ext>
                </a:extLst>
              </a:hlinkClick>
            </a:endParaRPr>
          </a:p>
          <a:p>
            <a:pPr marL="0" indent="0">
              <a:spcBef>
                <a:spcPts val="0"/>
              </a:spcBef>
              <a:buClr>
                <a:srgbClr val="212121"/>
              </a:buClr>
              <a:buSzPts val="2400"/>
              <a:buNone/>
            </a:pPr>
            <a:r>
              <a:rPr lang="en-US" sz="1200" b="0" i="0" dirty="0">
                <a:solidFill>
                  <a:schemeClr val="tx1"/>
                </a:solidFill>
                <a:effectLst/>
                <a:latin typeface="Times New Roman" panose="02020603050405020304" pitchFamily="18" charset="0"/>
                <a:cs typeface="Times New Roman" panose="02020603050405020304" pitchFamily="18" charset="0"/>
              </a:rPr>
              <a:t>Adult human epidemiologic studies have consistently shown lead, cadmium, and manganese are associated with impaired cognitive function and cognitive decline. No longitudinal human epidemiology study has assessed lead or manganese exposure to Alzheimer’s disease specifically though two studies have reported a link between cadmium and Alzheimer’s disease mortality. </a:t>
            </a:r>
            <a:endParaRPr lang="en-US" sz="1200" b="0" i="0" dirty="0">
              <a:solidFill>
                <a:schemeClr val="tx1"/>
              </a:solidFill>
              <a:effectLst/>
              <a:latin typeface="Times New Roman" panose="02020603050405020304" pitchFamily="18" charset="0"/>
              <a:cs typeface="Times New Roman" panose="02020603050405020304" pitchFamily="18" charset="0"/>
              <a:sym typeface="Times New Roman"/>
              <a:hlinkClick r:id="rId10">
                <a:extLst>
                  <a:ext uri="{A12FA001-AC4F-418D-AE19-62706E023703}">
                    <ahyp:hlinkClr xmlns="" xmlns:ahyp="http://schemas.microsoft.com/office/drawing/2018/hyperlinkcolor" val="tx"/>
                  </a:ext>
                </a:extLst>
              </a:hlinkClick>
            </a:endParaRPr>
          </a:p>
          <a:p>
            <a:pPr marL="0" indent="0">
              <a:spcBef>
                <a:spcPts val="0"/>
              </a:spcBef>
              <a:buClr>
                <a:srgbClr val="212121"/>
              </a:buClr>
              <a:buSzPts val="2400"/>
              <a:buNone/>
            </a:pPr>
            <a:endParaRPr lang="en-US" sz="1200" dirty="0">
              <a:solidFill>
                <a:schemeClr val="tx1"/>
              </a:solidFill>
              <a:latin typeface="Times New Roman" panose="02020603050405020304" pitchFamily="18" charset="0"/>
              <a:cs typeface="Times New Roman" panose="02020603050405020304" pitchFamily="18" charset="0"/>
              <a:sym typeface="Times New Roman"/>
            </a:endParaRPr>
          </a:p>
          <a:p>
            <a:pPr marL="0" indent="0">
              <a:spcBef>
                <a:spcPts val="0"/>
              </a:spcBef>
              <a:buClr>
                <a:srgbClr val="212121"/>
              </a:buClr>
              <a:buSzPts val="2400"/>
              <a:buNone/>
            </a:pPr>
            <a:r>
              <a:rPr lang="en-US" sz="1200" b="0" i="0" dirty="0">
                <a:solidFill>
                  <a:schemeClr val="tx1"/>
                </a:solidFill>
                <a:effectLst/>
                <a:latin typeface="Times New Roman" panose="02020603050405020304" pitchFamily="18" charset="0"/>
                <a:cs typeface="Times New Roman" panose="02020603050405020304" pitchFamily="18" charset="0"/>
              </a:rPr>
              <a:t>More longitudinal epidemiologic studies with high-quality time course exposure data and incident cases of Alzheimer’s disease and related dementias are warranted to confirm and estimate the proportion of risk attributable to these exposures. </a:t>
            </a:r>
          </a:p>
          <a:p>
            <a:pPr marL="0" indent="0">
              <a:spcBef>
                <a:spcPts val="0"/>
              </a:spcBef>
              <a:buClr>
                <a:srgbClr val="212121"/>
              </a:buClr>
              <a:buSzPts val="2400"/>
              <a:buNone/>
            </a:pPr>
            <a:endParaRPr lang="en-US" sz="1200" dirty="0">
              <a:solidFill>
                <a:schemeClr val="tx1"/>
              </a:solidFill>
              <a:latin typeface="Times New Roman" panose="02020603050405020304" pitchFamily="18" charset="0"/>
              <a:cs typeface="Times New Roman" panose="02020603050405020304" pitchFamily="18" charset="0"/>
              <a:sym typeface="Times New Roman"/>
            </a:endParaRPr>
          </a:p>
          <a:p>
            <a:pPr marL="0" indent="0">
              <a:spcBef>
                <a:spcPts val="0"/>
              </a:spcBef>
              <a:buClr>
                <a:srgbClr val="212121"/>
              </a:buClr>
              <a:buSzPts val="2400"/>
              <a:buNone/>
            </a:pPr>
            <a:r>
              <a:rPr lang="en-US" sz="1200" b="0" i="0" dirty="0">
                <a:solidFill>
                  <a:schemeClr val="tx1"/>
                </a:solidFill>
                <a:effectLst/>
                <a:latin typeface="Times New Roman" panose="02020603050405020304" pitchFamily="18" charset="0"/>
                <a:cs typeface="Times New Roman" panose="02020603050405020304" pitchFamily="18" charset="0"/>
              </a:rPr>
              <a:t>Two human studies using data from the US NHANES reported a possible link between cadmium exposure and AD mortality. Though lead, cadmium, and manganese have characterized neuronal toxicological pathways, cause AD-related pathology and memory deficits in model systems and are associated with declines in cognition in older adults, evidence in humans linking these to AD is very limited.</a:t>
            </a:r>
            <a:r>
              <a:rPr lang="en-US" sz="1200" b="0" i="0" dirty="0">
                <a:solidFill>
                  <a:schemeClr val="tx1"/>
                </a:solidFill>
                <a:effectLst/>
                <a:latin typeface="Times New Roman" panose="02020603050405020304" pitchFamily="18" charset="0"/>
                <a:cs typeface="Times New Roman" panose="02020603050405020304" pitchFamily="18" charset="0"/>
                <a:sym typeface="Times New Roman"/>
                <a:hlinkClick r:id="rId10">
                  <a:extLst>
                    <a:ext uri="{A12FA001-AC4F-418D-AE19-62706E023703}">
                      <ahyp:hlinkClr xmlns="" xmlns:ahyp="http://schemas.microsoft.com/office/drawing/2018/hyperlinkcolor" val="tx"/>
                    </a:ext>
                  </a:extLst>
                </a:hlinkClick>
              </a:rPr>
              <a:t> </a:t>
            </a:r>
            <a:r>
              <a:rPr lang="en-US" sz="1200" b="0" i="0" dirty="0">
                <a:solidFill>
                  <a:schemeClr val="tx1"/>
                </a:solidFill>
                <a:effectLst/>
                <a:latin typeface="Times New Roman" panose="02020603050405020304" pitchFamily="18" charset="0"/>
                <a:cs typeface="Times New Roman" panose="02020603050405020304" pitchFamily="18" charset="0"/>
              </a:rPr>
              <a:t>More longitudinal epidemiologic studies with high-quality time course exposure data and incident cases of AD are warranted to confirm and estimate the proportion of risk attributable to these exposures.</a:t>
            </a:r>
          </a:p>
          <a:p>
            <a:pPr marL="0" indent="0">
              <a:spcBef>
                <a:spcPts val="0"/>
              </a:spcBef>
              <a:buClr>
                <a:srgbClr val="212121"/>
              </a:buClr>
              <a:buSzPts val="2400"/>
              <a:buNone/>
            </a:pPr>
            <a:endParaRPr lang="en-US" sz="1200" dirty="0">
              <a:solidFill>
                <a:schemeClr val="tx1"/>
              </a:solidFill>
              <a:latin typeface="Times New Roman" panose="02020603050405020304" pitchFamily="18" charset="0"/>
              <a:cs typeface="Times New Roman" panose="02020603050405020304" pitchFamily="18" charset="0"/>
              <a:sym typeface="Times New Roman"/>
              <a:hlinkClick r:id="rId10">
                <a:extLst>
                  <a:ext uri="{A12FA001-AC4F-418D-AE19-62706E023703}">
                    <ahyp:hlinkClr xmlns="" xmlns:ahyp="http://schemas.microsoft.com/office/drawing/2018/hyperlinkcolor" val="tx"/>
                  </a:ext>
                </a:extLst>
              </a:hlinkClick>
            </a:endParaRPr>
          </a:p>
          <a:p>
            <a:pPr marL="0" indent="0">
              <a:spcBef>
                <a:spcPts val="0"/>
              </a:spcBef>
              <a:buClr>
                <a:srgbClr val="212121"/>
              </a:buClr>
              <a:buSzPts val="2400"/>
              <a:buNone/>
            </a:pPr>
            <a:r>
              <a:rPr lang="en-US" sz="1200" b="0" i="0" dirty="0">
                <a:solidFill>
                  <a:schemeClr val="tx1"/>
                </a:solidFill>
                <a:effectLst/>
                <a:latin typeface="Times New Roman" panose="02020603050405020304" pitchFamily="18" charset="0"/>
                <a:cs typeface="Times New Roman" panose="02020603050405020304" pitchFamily="18" charset="0"/>
              </a:rPr>
              <a:t>Older adults are poised to experience lead-, cadmium-, and manganese-related accelerated declines in cognition as they age. Given the widespread and global exposure to lead, cadmium, and manganese, even small increases in the risks of AD and related dementias would have a major population impact on the disease burden. Exposure management should be considered to reduce the risks of AD and related dementias that may be attributable to exposure to lead, cadmium, or manganese. Modifying exposure levels to the known neurotoxicants and suspected AD and related dementia risk factors, lead, cadmium, and manganese, should be a public health priority to prevent disease</a:t>
            </a:r>
            <a:endParaRPr lang="en-US" sz="1200" b="0" i="0" dirty="0">
              <a:solidFill>
                <a:schemeClr val="tx1"/>
              </a:solidFill>
              <a:effectLst/>
              <a:latin typeface="Times New Roman" panose="02020603050405020304" pitchFamily="18" charset="0"/>
              <a:cs typeface="Times New Roman" panose="02020603050405020304" pitchFamily="18" charset="0"/>
              <a:sym typeface="Times New Roman"/>
              <a:hlinkClick r:id="rId10">
                <a:extLst>
                  <a:ext uri="{A12FA001-AC4F-418D-AE19-62706E023703}">
                    <ahyp:hlinkClr xmlns="" xmlns:ahyp="http://schemas.microsoft.com/office/drawing/2018/hyperlinkcolor" val="tx"/>
                  </a:ext>
                </a:extLst>
              </a:hlinkClick>
            </a:endParaRPr>
          </a:p>
          <a:p>
            <a:pPr marL="0" indent="0">
              <a:spcBef>
                <a:spcPts val="0"/>
              </a:spcBef>
              <a:buClr>
                <a:srgbClr val="212121"/>
              </a:buClr>
              <a:buSzPts val="2400"/>
              <a:buNone/>
            </a:pPr>
            <a:endParaRPr lang="en-US" sz="1050" dirty="0">
              <a:solidFill>
                <a:srgbClr val="0563C1"/>
              </a:solidFill>
              <a:latin typeface="Cambria" panose="02040503050406030204" pitchFamily="18" charset="0"/>
              <a:ea typeface="Times New Roman"/>
              <a:cs typeface="Times New Roman" panose="02020603050405020304" pitchFamily="18" charset="0"/>
              <a:sym typeface="Times New Roman"/>
              <a:hlinkClick r:id="rId10">
                <a:extLst>
                  <a:ext uri="{A12FA001-AC4F-418D-AE19-62706E023703}">
                    <ahyp:hlinkClr xmlns="" xmlns:ahyp="http://schemas.microsoft.com/office/drawing/2018/hyperlinkcolor" val="tx"/>
                  </a:ext>
                </a:extLst>
              </a:hlinkClick>
            </a:endParaRPr>
          </a:p>
          <a:p>
            <a:pPr marL="0" indent="0">
              <a:spcBef>
                <a:spcPts val="0"/>
              </a:spcBef>
              <a:buClr>
                <a:srgbClr val="212121"/>
              </a:buClr>
              <a:buSzPts val="2400"/>
              <a:buNone/>
            </a:pPr>
            <a:endParaRPr lang="en-US" sz="1400" dirty="0">
              <a:solidFill>
                <a:srgbClr val="0563C1"/>
              </a:solidFill>
              <a:latin typeface="Times New Roman" panose="02020603050405020304" pitchFamily="18" charset="0"/>
              <a:ea typeface="Times New Roman"/>
              <a:cs typeface="Times New Roman" panose="02020603050405020304" pitchFamily="18" charset="0"/>
              <a:sym typeface="Times New Roman"/>
              <a:hlinkClick r:id="rId10">
                <a:extLst>
                  <a:ext uri="{A12FA001-AC4F-418D-AE19-62706E023703}">
                    <ahyp:hlinkClr xmlns="" xmlns:ahyp="http://schemas.microsoft.com/office/drawing/2018/hyperlinkcolor" val="tx"/>
                  </a:ext>
                </a:extLst>
              </a:hlinkClick>
            </a:endParaRPr>
          </a:p>
        </p:txBody>
      </p:sp>
      <p:sp>
        <p:nvSpPr>
          <p:cNvPr id="352" name="Google Shape;352;p22"/>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2"/>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54" name="Google Shape;354;p22"/>
          <p:cNvSpPr txBox="1"/>
          <p:nvPr/>
        </p:nvSpPr>
        <p:spPr>
          <a:xfrm>
            <a:off x="2860431" y="6400370"/>
            <a:ext cx="81123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355" name="Google Shape;355;p22" descr="Picture 7"/>
          <p:cNvPicPr preferRelativeResize="0"/>
          <p:nvPr/>
        </p:nvPicPr>
        <p:blipFill rotWithShape="1">
          <a:blip r:embed="rId11">
            <a:alphaModFix/>
          </a:blip>
          <a:srcRect/>
          <a:stretch/>
        </p:blipFill>
        <p:spPr>
          <a:xfrm>
            <a:off x="11123249" y="5850441"/>
            <a:ext cx="918303" cy="922918"/>
          </a:xfrm>
          <a:prstGeom prst="rect">
            <a:avLst/>
          </a:prstGeom>
          <a:noFill/>
          <a:ln>
            <a:noFill/>
          </a:ln>
        </p:spPr>
      </p:pic>
    </p:spTree>
    <p:extLst>
      <p:ext uri="{BB962C8B-B14F-4D97-AF65-F5344CB8AC3E}">
        <p14:creationId xmlns:p14="http://schemas.microsoft.com/office/powerpoint/2010/main" val="4158325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3"/>
          <p:cNvSpPr txBox="1">
            <a:spLocks noGrp="1"/>
          </p:cNvSpPr>
          <p:nvPr>
            <p:ph type="title"/>
          </p:nvPr>
        </p:nvSpPr>
        <p:spPr>
          <a:xfrm>
            <a:off x="1676400" y="76105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i="1" dirty="0">
                <a:latin typeface="Arial"/>
                <a:ea typeface="Arial"/>
                <a:cs typeface="Arial"/>
                <a:sym typeface="Arial"/>
              </a:rPr>
              <a:t>References </a:t>
            </a:r>
            <a:endParaRPr dirty="0"/>
          </a:p>
        </p:txBody>
      </p:sp>
      <p:sp>
        <p:nvSpPr>
          <p:cNvPr id="361" name="Google Shape;361;p23"/>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2" name="Google Shape;362;p23" descr="Picture 7"/>
          <p:cNvPicPr preferRelativeResize="0"/>
          <p:nvPr/>
        </p:nvPicPr>
        <p:blipFill rotWithShape="1">
          <a:blip r:embed="rId3">
            <a:alphaModFix/>
          </a:blip>
          <a:srcRect/>
          <a:stretch/>
        </p:blipFill>
        <p:spPr>
          <a:xfrm>
            <a:off x="525116" y="233408"/>
            <a:ext cx="918303" cy="922918"/>
          </a:xfrm>
          <a:prstGeom prst="rect">
            <a:avLst/>
          </a:prstGeom>
          <a:noFill/>
          <a:ln>
            <a:noFill/>
          </a:ln>
        </p:spPr>
      </p:pic>
      <p:sp>
        <p:nvSpPr>
          <p:cNvPr id="363" name="Google Shape;363;p23"/>
          <p:cNvSpPr txBox="1">
            <a:spLocks noGrp="1"/>
          </p:cNvSpPr>
          <p:nvPr>
            <p:ph type="body" idx="1"/>
          </p:nvPr>
        </p:nvSpPr>
        <p:spPr>
          <a:xfrm>
            <a:off x="1283214" y="1831494"/>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800" dirty="0">
                <a:latin typeface="Times New Roman"/>
                <a:ea typeface="Times New Roman"/>
                <a:cs typeface="Times New Roman"/>
                <a:sym typeface="Times New Roman"/>
                <a:hlinkClick r:id="rId4"/>
              </a:rPr>
              <a:t>https://www.alzheimers.gov/alzheimers-dementias/alzheimers-disease</a:t>
            </a:r>
            <a:r>
              <a:rPr lang="en-US" sz="2800" dirty="0">
                <a:latin typeface="Times New Roman"/>
                <a:ea typeface="Times New Roman"/>
                <a:cs typeface="Times New Roman"/>
                <a:sym typeface="Times New Roman"/>
              </a:rPr>
              <a:t> </a:t>
            </a:r>
          </a:p>
          <a:p>
            <a:pPr marL="228600" lvl="0" indent="-228600" algn="l" rtl="0">
              <a:lnSpc>
                <a:spcPct val="90000"/>
              </a:lnSpc>
              <a:spcBef>
                <a:spcPts val="0"/>
              </a:spcBef>
              <a:spcAft>
                <a:spcPts val="0"/>
              </a:spcAft>
              <a:buClr>
                <a:schemeClr val="dk1"/>
              </a:buClr>
              <a:buSzPts val="2800"/>
              <a:buChar char="•"/>
            </a:pPr>
            <a:r>
              <a:rPr lang="en-US" sz="2800" dirty="0">
                <a:latin typeface="Times New Roman"/>
                <a:ea typeface="Times New Roman"/>
                <a:cs typeface="Times New Roman"/>
                <a:sym typeface="Times New Roman"/>
                <a:hlinkClick r:id="rId5"/>
              </a:rPr>
              <a:t>https://www.nia.nih.gov/health/alzheimers-and-dementia/alzheimers-disease-fact-sheet</a:t>
            </a:r>
            <a:r>
              <a:rPr lang="en-US" dirty="0">
                <a:latin typeface="Times New Roman"/>
                <a:ea typeface="Times New Roman"/>
                <a:cs typeface="Times New Roman"/>
                <a:sym typeface="Times New Roman"/>
              </a:rPr>
              <a:t> </a:t>
            </a:r>
          </a:p>
          <a:p>
            <a:pPr marL="228600" lvl="0" indent="-228600" algn="l" rtl="0">
              <a:lnSpc>
                <a:spcPct val="90000"/>
              </a:lnSpc>
              <a:spcBef>
                <a:spcPts val="0"/>
              </a:spcBef>
              <a:spcAft>
                <a:spcPts val="0"/>
              </a:spcAft>
              <a:buClr>
                <a:schemeClr val="dk1"/>
              </a:buClr>
              <a:buSzPts val="2800"/>
              <a:buChar char="•"/>
            </a:pPr>
            <a:r>
              <a:rPr lang="en-US" sz="2800" dirty="0">
                <a:latin typeface="Times New Roman"/>
                <a:ea typeface="Times New Roman"/>
                <a:cs typeface="Times New Roman"/>
                <a:sym typeface="Times New Roman"/>
                <a:hlinkClick r:id="rId6"/>
              </a:rPr>
              <a:t>https://www.ncbi.nlm.nih.gov/pmc/articles/PMC7139886/</a:t>
            </a:r>
            <a:r>
              <a:rPr lang="en-US" sz="2800" dirty="0">
                <a:latin typeface="Times New Roman"/>
                <a:ea typeface="Times New Roman"/>
                <a:cs typeface="Times New Roman"/>
                <a:sym typeface="Times New Roman"/>
              </a:rPr>
              <a:t> </a:t>
            </a:r>
          </a:p>
          <a:p>
            <a:pPr marL="228600" lvl="0" indent="-228600" algn="l" rtl="0">
              <a:lnSpc>
                <a:spcPct val="90000"/>
              </a:lnSpc>
              <a:spcBef>
                <a:spcPts val="0"/>
              </a:spcBef>
              <a:spcAft>
                <a:spcPts val="0"/>
              </a:spcAft>
              <a:buClr>
                <a:schemeClr val="dk1"/>
              </a:buClr>
              <a:buSzPts val="2800"/>
              <a:buChar char="•"/>
            </a:pPr>
            <a:r>
              <a:rPr lang="en-US" sz="2800" dirty="0">
                <a:latin typeface="Times New Roman"/>
                <a:ea typeface="Times New Roman"/>
                <a:cs typeface="Times New Roman"/>
                <a:sym typeface="Times New Roman"/>
                <a:hlinkClick r:id="rId7"/>
              </a:rPr>
              <a:t>https://www.ncbi.nlm.nih.gov/pmc/articles/PMC9272348/</a:t>
            </a:r>
            <a:r>
              <a:rPr lang="en-US" dirty="0">
                <a:latin typeface="Times New Roman"/>
                <a:ea typeface="Times New Roman"/>
                <a:cs typeface="Times New Roman"/>
                <a:sym typeface="Times New Roman"/>
              </a:rPr>
              <a:t> </a:t>
            </a:r>
          </a:p>
          <a:p>
            <a:pPr marL="228600" lvl="0" indent="-228600" algn="l" rtl="0">
              <a:lnSpc>
                <a:spcPct val="90000"/>
              </a:lnSpc>
              <a:spcBef>
                <a:spcPts val="0"/>
              </a:spcBef>
              <a:spcAft>
                <a:spcPts val="0"/>
              </a:spcAft>
              <a:buClr>
                <a:schemeClr val="dk1"/>
              </a:buClr>
              <a:buSzPts val="2800"/>
              <a:buChar char="•"/>
            </a:pPr>
            <a:r>
              <a:rPr lang="en-US" sz="2800" dirty="0">
                <a:latin typeface="Times New Roman"/>
                <a:ea typeface="Times New Roman"/>
                <a:cs typeface="Times New Roman"/>
                <a:sym typeface="Times New Roman"/>
                <a:hlinkClick r:id="rId8"/>
              </a:rPr>
              <a:t>https://www.ncbi.nlm.nih.gov/pmc/articles/PMC6061182/</a:t>
            </a:r>
            <a:r>
              <a:rPr lang="en-US" sz="2800" dirty="0">
                <a:latin typeface="Times New Roman"/>
                <a:ea typeface="Times New Roman"/>
                <a:cs typeface="Times New Roman"/>
                <a:sym typeface="Times New Roman"/>
              </a:rPr>
              <a:t> </a:t>
            </a:r>
          </a:p>
          <a:p>
            <a:pPr marL="228600" lvl="0" indent="-228600" algn="l" rtl="0">
              <a:lnSpc>
                <a:spcPct val="90000"/>
              </a:lnSpc>
              <a:spcBef>
                <a:spcPts val="0"/>
              </a:spcBef>
              <a:spcAft>
                <a:spcPts val="0"/>
              </a:spcAft>
              <a:buClr>
                <a:schemeClr val="dk1"/>
              </a:buClr>
              <a:buSzPts val="2800"/>
              <a:buChar char="•"/>
            </a:pPr>
            <a:r>
              <a:rPr lang="en-US" sz="2800" dirty="0">
                <a:latin typeface="Times New Roman"/>
                <a:ea typeface="Times New Roman"/>
                <a:cs typeface="Times New Roman"/>
                <a:sym typeface="Times New Roman"/>
                <a:hlinkClick r:id="rId9"/>
              </a:rPr>
              <a:t>https://www.ncbi.nlm.nih.gov/pmc/articles/PMC7454042/</a:t>
            </a:r>
            <a:r>
              <a:rPr lang="en-US" dirty="0">
                <a:latin typeface="Times New Roman"/>
                <a:ea typeface="Times New Roman"/>
                <a:cs typeface="Times New Roman"/>
                <a:sym typeface="Times New Roman"/>
              </a:rPr>
              <a:t> </a:t>
            </a:r>
            <a:endParaRPr sz="2800"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364" name="Google Shape;364;p23"/>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65" name="Google Shape;365;p23"/>
          <p:cNvSpPr txBox="1"/>
          <p:nvPr/>
        </p:nvSpPr>
        <p:spPr>
          <a:xfrm>
            <a:off x="2977482" y="6444519"/>
            <a:ext cx="81642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p24"/>
          <p:cNvSpPr txBox="1">
            <a:spLocks noGrp="1"/>
          </p:cNvSpPr>
          <p:nvPr>
            <p:ph type="title"/>
          </p:nvPr>
        </p:nvSpPr>
        <p:spPr>
          <a:xfrm>
            <a:off x="1206212" y="1588568"/>
            <a:ext cx="6365020" cy="407575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US" sz="7200" dirty="0">
                <a:latin typeface="Times New Roman" panose="02020603050405020304" pitchFamily="18" charset="0"/>
                <a:ea typeface="Arial"/>
                <a:cs typeface="Times New Roman" panose="02020603050405020304" pitchFamily="18" charset="0"/>
                <a:sym typeface="Arial"/>
              </a:rPr>
              <a:t>Thank You for </a:t>
            </a:r>
            <a:br>
              <a:rPr lang="en-US" sz="7200" dirty="0">
                <a:latin typeface="Times New Roman" panose="02020603050405020304" pitchFamily="18" charset="0"/>
                <a:ea typeface="Arial"/>
                <a:cs typeface="Times New Roman" panose="02020603050405020304" pitchFamily="18" charset="0"/>
                <a:sym typeface="Arial"/>
              </a:rPr>
            </a:br>
            <a:r>
              <a:rPr lang="en-US" sz="7200" dirty="0">
                <a:latin typeface="Times New Roman" panose="02020603050405020304" pitchFamily="18" charset="0"/>
                <a:ea typeface="Arial"/>
                <a:cs typeface="Times New Roman" panose="02020603050405020304" pitchFamily="18" charset="0"/>
                <a:sym typeface="Arial"/>
              </a:rPr>
              <a:t>Joining Us </a:t>
            </a:r>
            <a:br>
              <a:rPr lang="en-US" sz="7200" dirty="0">
                <a:latin typeface="Times New Roman" panose="02020603050405020304" pitchFamily="18" charset="0"/>
                <a:ea typeface="Arial"/>
                <a:cs typeface="Times New Roman" panose="02020603050405020304" pitchFamily="18" charset="0"/>
                <a:sym typeface="Arial"/>
              </a:rPr>
            </a:br>
            <a:r>
              <a:rPr lang="en-US" sz="7200" dirty="0">
                <a:latin typeface="Times New Roman" panose="02020603050405020304" pitchFamily="18" charset="0"/>
                <a:ea typeface="Arial"/>
                <a:cs typeface="Times New Roman" panose="02020603050405020304" pitchFamily="18" charset="0"/>
                <a:sym typeface="Arial"/>
              </a:rPr>
              <a:t>This Week!! </a:t>
            </a:r>
            <a:endParaRPr sz="6000" dirty="0">
              <a:latin typeface="Times New Roman" panose="02020603050405020304" pitchFamily="18" charset="0"/>
              <a:cs typeface="Times New Roman" panose="02020603050405020304" pitchFamily="18" charset="0"/>
            </a:endParaRPr>
          </a:p>
        </p:txBody>
      </p:sp>
      <p:sp>
        <p:nvSpPr>
          <p:cNvPr id="371" name="Google Shape;371;p24"/>
          <p:cNvSpPr/>
          <p:nvPr/>
        </p:nvSpPr>
        <p:spPr>
          <a:xfrm>
            <a:off x="10088880" y="0"/>
            <a:ext cx="2103120" cy="6858000"/>
          </a:xfrm>
          <a:prstGeom prst="rect">
            <a:avLst/>
          </a:prstGeom>
          <a:solidFill>
            <a:srgbClr val="2225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24"/>
          <p:cNvSpPr/>
          <p:nvPr/>
        </p:nvSpPr>
        <p:spPr>
          <a:xfrm>
            <a:off x="8915400" y="2358913"/>
            <a:ext cx="2140172" cy="2140172"/>
          </a:xfrm>
          <a:prstGeom prst="ellipse">
            <a:avLst/>
          </a:prstGeom>
          <a:solidFill>
            <a:srgbClr val="FFFFFF"/>
          </a:solidFill>
          <a:ln w="22225" cap="flat" cmpd="sng">
            <a:solidFill>
              <a:srgbClr val="F2C6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3" name="Google Shape;373;p24" descr="Picture 7"/>
          <p:cNvPicPr preferRelativeResize="0"/>
          <p:nvPr/>
        </p:nvPicPr>
        <p:blipFill rotWithShape="1">
          <a:blip r:embed="rId3">
            <a:alphaModFix/>
          </a:blip>
          <a:srcRect r="-9" b="651"/>
          <a:stretch/>
        </p:blipFill>
        <p:spPr>
          <a:xfrm>
            <a:off x="7263221" y="1193675"/>
            <a:ext cx="4477839" cy="4470647"/>
          </a:xfrm>
          <a:custGeom>
            <a:avLst/>
            <a:gdLst/>
            <a:ahLst/>
            <a:cxnLst/>
            <a:rect l="l" t="t" r="r" b="b"/>
            <a:pathLst>
              <a:path w="6057610" h="6057610" extrusionOk="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ln>
            <a:noFill/>
          </a:ln>
        </p:spPr>
      </p:pic>
      <p:sp>
        <p:nvSpPr>
          <p:cNvPr id="374" name="Google Shape;374;p24"/>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24"/>
          <p:cNvSpPr/>
          <p:nvPr/>
        </p:nvSpPr>
        <p:spPr>
          <a:xfrm rot="10800000" flipH="1">
            <a:off x="1050233" y="6400797"/>
            <a:ext cx="9038648"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76" name="Google Shape;376;p24"/>
          <p:cNvSpPr txBox="1"/>
          <p:nvPr/>
        </p:nvSpPr>
        <p:spPr>
          <a:xfrm>
            <a:off x="1901070" y="6454796"/>
            <a:ext cx="71976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377687" y="1045499"/>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Medical Disclaimer </a:t>
            </a:r>
            <a:r>
              <a:rPr lang="en-US">
                <a:latin typeface="Calibri"/>
                <a:ea typeface="Calibri"/>
                <a:cs typeface="Calibri"/>
                <a:sym typeface="Calibri"/>
              </a:rPr>
              <a:t/>
            </a:r>
            <a:br>
              <a:rPr lang="en-US">
                <a:latin typeface="Calibri"/>
                <a:ea typeface="Calibri"/>
                <a:cs typeface="Calibri"/>
                <a:sym typeface="Calibri"/>
              </a:rPr>
            </a:br>
            <a:endParaRPr/>
          </a:p>
        </p:txBody>
      </p:sp>
      <p:sp>
        <p:nvSpPr>
          <p:cNvPr id="114" name="Google Shape;114;p3"/>
          <p:cNvSpPr txBox="1">
            <a:spLocks noGrp="1"/>
          </p:cNvSpPr>
          <p:nvPr>
            <p:ph type="body" idx="1"/>
          </p:nvPr>
        </p:nvSpPr>
        <p:spPr>
          <a:xfrm>
            <a:off x="3866322" y="2147219"/>
            <a:ext cx="7255565" cy="423598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20000"/>
              </a:lnSpc>
              <a:spcBef>
                <a:spcPts val="0"/>
              </a:spcBef>
              <a:spcAft>
                <a:spcPts val="0"/>
              </a:spcAft>
              <a:buClr>
                <a:schemeClr val="dk1"/>
              </a:buClr>
              <a:buSzPct val="100000"/>
              <a:buNone/>
            </a:pPr>
            <a:r>
              <a:rPr lang="en-US">
                <a:latin typeface="Times New Roman"/>
                <a:ea typeface="Times New Roman"/>
                <a:cs typeface="Times New Roman"/>
                <a:sym typeface="Times New Roman"/>
              </a:rPr>
              <a:t>The information provided is for educational purposes and is not intended as medical advice, or a substitute for the medical advice of a physician or other qualified health care professional. This is for  science and educational purposes only and cannot be used in any aspect for sales or marketing.  You should not use this information for diagnosing a health or fitness problem or disease.  You should always consult with a doctor or other health care professional for medical advice or information about diagnosis and treatment. </a:t>
            </a:r>
            <a:r>
              <a:rPr lang="en-US" b="1">
                <a:latin typeface="Times New Roman"/>
                <a:ea typeface="Times New Roman"/>
                <a:cs typeface="Times New Roman"/>
                <a:sym typeface="Times New Roman"/>
              </a:rPr>
              <a:t>This is Confidential. Do not distribute</a:t>
            </a:r>
            <a:r>
              <a:rPr lang="en-US">
                <a:latin typeface="Times New Roman"/>
                <a:ea typeface="Times New Roman"/>
                <a:cs typeface="Times New Roman"/>
                <a:sym typeface="Times New Roman"/>
              </a:rPr>
              <a:t>—for scientific educational purposes only.  </a:t>
            </a:r>
            <a:endParaRPr/>
          </a:p>
          <a:p>
            <a:pPr marL="0" lvl="0" indent="0" algn="l" rtl="0">
              <a:lnSpc>
                <a:spcPct val="90000"/>
              </a:lnSpc>
              <a:spcBef>
                <a:spcPts val="1000"/>
              </a:spcBef>
              <a:spcAft>
                <a:spcPts val="0"/>
              </a:spcAft>
              <a:buClr>
                <a:schemeClr val="dk1"/>
              </a:buClr>
              <a:buSzPct val="100000"/>
              <a:buNone/>
            </a:pPr>
            <a:endParaRPr/>
          </a:p>
        </p:txBody>
      </p:sp>
      <p:sp>
        <p:nvSpPr>
          <p:cNvPr id="115" name="Google Shape;115;p3"/>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6" name="Google Shape;116;p3" descr="Picture 7"/>
          <p:cNvPicPr preferRelativeResize="0"/>
          <p:nvPr/>
        </p:nvPicPr>
        <p:blipFill rotWithShape="1">
          <a:blip r:embed="rId3">
            <a:alphaModFix/>
          </a:blip>
          <a:srcRect/>
          <a:stretch/>
        </p:blipFill>
        <p:spPr>
          <a:xfrm>
            <a:off x="128740" y="2027583"/>
            <a:ext cx="3055560" cy="3070915"/>
          </a:xfrm>
          <a:prstGeom prst="rect">
            <a:avLst/>
          </a:prstGeom>
          <a:noFill/>
          <a:ln>
            <a:noFill/>
          </a:ln>
        </p:spPr>
      </p:pic>
      <p:sp>
        <p:nvSpPr>
          <p:cNvPr id="117" name="Google Shape;117;p3"/>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18" name="Google Shape;118;p3"/>
          <p:cNvSpPr txBox="1"/>
          <p:nvPr/>
        </p:nvSpPr>
        <p:spPr>
          <a:xfrm>
            <a:off x="2800856" y="6444519"/>
            <a:ext cx="76405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4" name="Google Shape;124;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25" name="Google Shape;125;p4" descr="A picture containing text, person, person&#10;&#10;Description automatically generated"/>
          <p:cNvPicPr preferRelativeResize="0">
            <a:picLocks noGrp="1"/>
          </p:cNvPicPr>
          <p:nvPr>
            <p:ph type="body" idx="1"/>
          </p:nvPr>
        </p:nvPicPr>
        <p:blipFill rotWithShape="1">
          <a:blip r:embed="rId3">
            <a:alphaModFix/>
          </a:blip>
          <a:srcRect b="443"/>
          <a:stretch/>
        </p:blipFill>
        <p:spPr>
          <a:xfrm>
            <a:off x="1" y="1"/>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5"/>
          <p:cNvSpPr/>
          <p:nvPr/>
        </p:nvSpPr>
        <p:spPr>
          <a:xfrm>
            <a:off x="0" y="0"/>
            <a:ext cx="12192000" cy="3482342"/>
          </a:xfrm>
          <a:custGeom>
            <a:avLst/>
            <a:gdLst/>
            <a:ahLst/>
            <a:cxnLst/>
            <a:rect l="l" t="t" r="r" b="b"/>
            <a:pathLst>
              <a:path w="12192000" h="3482342" extrusionOk="0">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5"/>
          <p:cNvSpPr txBox="1">
            <a:spLocks noGrp="1"/>
          </p:cNvSpPr>
          <p:nvPr>
            <p:ph type="title"/>
          </p:nvPr>
        </p:nvSpPr>
        <p:spPr>
          <a:xfrm>
            <a:off x="1137037" y="484094"/>
            <a:ext cx="9998441" cy="1206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b="0" i="0" u="none" strike="noStrike">
                <a:latin typeface="Times New Roman"/>
                <a:ea typeface="Times New Roman"/>
                <a:cs typeface="Times New Roman"/>
                <a:sym typeface="Times New Roman"/>
              </a:rPr>
              <a:t>DR. NORBERT KETSKÉS, MD </a:t>
            </a:r>
            <a:endParaRPr>
              <a:latin typeface="Times New Roman"/>
              <a:ea typeface="Times New Roman"/>
              <a:cs typeface="Times New Roman"/>
              <a:sym typeface="Times New Roman"/>
            </a:endParaRPr>
          </a:p>
        </p:txBody>
      </p:sp>
      <p:sp>
        <p:nvSpPr>
          <p:cNvPr id="133" name="Google Shape;133;p5"/>
          <p:cNvSpPr/>
          <p:nvPr/>
        </p:nvSpPr>
        <p:spPr>
          <a:xfrm>
            <a:off x="1137037" y="1958614"/>
            <a:ext cx="3594282" cy="3988962"/>
          </a:xfrm>
          <a:custGeom>
            <a:avLst/>
            <a:gdLst/>
            <a:ahLst/>
            <a:cxnLst/>
            <a:rect l="l" t="t" r="r" b="b"/>
            <a:pathLst>
              <a:path w="2400300" h="2400300" extrusionOk="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srgbClr val="000000">
                <a:alpha val="2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4" name="Google Shape;134;p5" descr="Picture 7"/>
          <p:cNvPicPr preferRelativeResize="0"/>
          <p:nvPr/>
        </p:nvPicPr>
        <p:blipFill rotWithShape="1">
          <a:blip r:embed="rId3">
            <a:alphaModFix/>
          </a:blip>
          <a:srcRect l="6885" r="2692" b="3"/>
          <a:stretch/>
        </p:blipFill>
        <p:spPr>
          <a:xfrm>
            <a:off x="1309404" y="2114946"/>
            <a:ext cx="3274548" cy="3639491"/>
          </a:xfrm>
          <a:prstGeom prst="rect">
            <a:avLst/>
          </a:prstGeom>
          <a:noFill/>
          <a:ln>
            <a:noFill/>
          </a:ln>
        </p:spPr>
      </p:pic>
      <p:sp>
        <p:nvSpPr>
          <p:cNvPr id="135" name="Google Shape;135;p5"/>
          <p:cNvSpPr/>
          <p:nvPr/>
        </p:nvSpPr>
        <p:spPr>
          <a:xfrm>
            <a:off x="2191497" y="5802246"/>
            <a:ext cx="1367625" cy="428984"/>
          </a:xfrm>
          <a:custGeom>
            <a:avLst/>
            <a:gdLst/>
            <a:ahLst/>
            <a:cxnLst/>
            <a:rect l="l" t="t" r="r" b="b"/>
            <a:pathLst>
              <a:path w="2201784" h="594531" extrusionOk="0">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5"/>
          <p:cNvSpPr txBox="1">
            <a:spLocks noGrp="1"/>
          </p:cNvSpPr>
          <p:nvPr>
            <p:ph type="body" idx="1"/>
          </p:nvPr>
        </p:nvSpPr>
        <p:spPr>
          <a:xfrm>
            <a:off x="5366870" y="2265416"/>
            <a:ext cx="5775327" cy="383727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1700"/>
              <a:buChar char="•"/>
            </a:pPr>
            <a:r>
              <a:rPr lang="en-US" sz="1700" b="0" i="0" u="none" strike="noStrike" dirty="0">
                <a:latin typeface="Times New Roman"/>
                <a:ea typeface="Times New Roman"/>
                <a:cs typeface="Times New Roman"/>
                <a:sym typeface="Times New Roman"/>
              </a:rPr>
              <a:t>Dr. Norbert </a:t>
            </a:r>
            <a:r>
              <a:rPr lang="en-US" sz="1700" b="0" i="0" u="none" strike="noStrike" dirty="0" err="1">
                <a:latin typeface="Times New Roman"/>
                <a:ea typeface="Times New Roman"/>
                <a:cs typeface="Times New Roman"/>
                <a:sym typeface="Times New Roman"/>
              </a:rPr>
              <a:t>Ketskés</a:t>
            </a:r>
            <a:r>
              <a:rPr lang="en-US" sz="1700" b="0" i="0" u="none" strike="noStrike" dirty="0">
                <a:latin typeface="Times New Roman"/>
                <a:ea typeface="Times New Roman"/>
                <a:cs typeface="Times New Roman"/>
                <a:sym typeface="Times New Roman"/>
              </a:rPr>
              <a:t> M.D. is one the most acknowledged gastroenterologists in Hungary, specializing in natural and organic nutritional solutions, leading the well-known Primus Labor, a private clinic offering personalized nutritional advice to its patients.</a:t>
            </a:r>
            <a:endParaRPr sz="1700" b="0" dirty="0">
              <a:latin typeface="Times New Roman"/>
              <a:ea typeface="Times New Roman"/>
              <a:cs typeface="Times New Roman"/>
              <a:sym typeface="Times New Roman"/>
            </a:endParaRPr>
          </a:p>
          <a:p>
            <a:pPr marL="228600" lvl="0" indent="-228600" algn="l" rtl="0">
              <a:lnSpc>
                <a:spcPct val="90000"/>
              </a:lnSpc>
              <a:spcBef>
                <a:spcPts val="0"/>
              </a:spcBef>
              <a:spcAft>
                <a:spcPts val="0"/>
              </a:spcAft>
              <a:buClr>
                <a:schemeClr val="dk1"/>
              </a:buClr>
              <a:buSzPts val="1700"/>
              <a:buFont typeface="Arial"/>
              <a:buChar char="•"/>
            </a:pPr>
            <a:r>
              <a:rPr lang="en-US" sz="1700" b="0" i="0" u="none" strike="noStrike" dirty="0">
                <a:latin typeface="Times New Roman"/>
                <a:ea typeface="Times New Roman"/>
                <a:cs typeface="Times New Roman"/>
                <a:sym typeface="Times New Roman"/>
              </a:rPr>
              <a:t>Scientific Adviser of ISNS </a:t>
            </a:r>
            <a:endParaRPr dirty="0"/>
          </a:p>
          <a:p>
            <a:pPr marL="228600" lvl="0" indent="-228600" algn="l" rtl="0">
              <a:lnSpc>
                <a:spcPct val="90000"/>
              </a:lnSpc>
              <a:spcBef>
                <a:spcPts val="0"/>
              </a:spcBef>
              <a:spcAft>
                <a:spcPts val="0"/>
              </a:spcAft>
              <a:buClr>
                <a:schemeClr val="dk1"/>
              </a:buClr>
              <a:buSzPts val="1700"/>
              <a:buFont typeface="Arial"/>
              <a:buChar char="•"/>
            </a:pPr>
            <a:r>
              <a:rPr lang="en-US" sz="1700" b="0" i="0" u="none" strike="noStrike" dirty="0">
                <a:latin typeface="Times New Roman"/>
                <a:ea typeface="Times New Roman"/>
                <a:cs typeface="Times New Roman"/>
                <a:sym typeface="Times New Roman"/>
              </a:rPr>
              <a:t>Medical Partner of the Hungarian Olympic Committee since 2015 </a:t>
            </a:r>
            <a:endParaRPr dirty="0"/>
          </a:p>
          <a:p>
            <a:pPr marL="228600" lvl="0" indent="-228600" algn="l" rtl="0">
              <a:lnSpc>
                <a:spcPct val="90000"/>
              </a:lnSpc>
              <a:spcBef>
                <a:spcPts val="0"/>
              </a:spcBef>
              <a:spcAft>
                <a:spcPts val="0"/>
              </a:spcAft>
              <a:buClr>
                <a:schemeClr val="dk1"/>
              </a:buClr>
              <a:buSzPts val="1700"/>
              <a:buFont typeface="Arial"/>
              <a:buChar char="•"/>
            </a:pPr>
            <a:r>
              <a:rPr lang="en-US" sz="1700" b="0" i="0" u="none" strike="noStrike" dirty="0">
                <a:latin typeface="Times New Roman"/>
                <a:ea typeface="Times New Roman"/>
                <a:cs typeface="Times New Roman"/>
                <a:sym typeface="Times New Roman"/>
              </a:rPr>
              <a:t>Member of the Medical Board of the Hungarian Karate Association since 2015</a:t>
            </a:r>
            <a:endParaRPr dirty="0"/>
          </a:p>
          <a:p>
            <a:pPr marL="228600" lvl="0" indent="-228600" algn="l" rtl="0">
              <a:lnSpc>
                <a:spcPct val="90000"/>
              </a:lnSpc>
              <a:spcBef>
                <a:spcPts val="0"/>
              </a:spcBef>
              <a:spcAft>
                <a:spcPts val="0"/>
              </a:spcAft>
              <a:buClr>
                <a:schemeClr val="dk1"/>
              </a:buClr>
              <a:buSzPts val="1700"/>
              <a:buFont typeface="Arial"/>
              <a:buChar char="•"/>
            </a:pPr>
            <a:r>
              <a:rPr lang="en-US" sz="1700" b="0" i="0" u="none" strike="noStrike" dirty="0">
                <a:latin typeface="Times New Roman"/>
                <a:ea typeface="Times New Roman"/>
                <a:cs typeface="Times New Roman"/>
                <a:sym typeface="Times New Roman"/>
              </a:rPr>
              <a:t>Leader of the Primus Labor Private Medical Clinic since 2013 </a:t>
            </a:r>
            <a:endParaRPr dirty="0"/>
          </a:p>
          <a:p>
            <a:pPr marL="228600" lvl="0" indent="-228600" algn="l" rtl="0">
              <a:lnSpc>
                <a:spcPct val="90000"/>
              </a:lnSpc>
              <a:spcBef>
                <a:spcPts val="0"/>
              </a:spcBef>
              <a:spcAft>
                <a:spcPts val="0"/>
              </a:spcAft>
              <a:buClr>
                <a:schemeClr val="dk1"/>
              </a:buClr>
              <a:buSzPts val="1700"/>
              <a:buFont typeface="Arial"/>
              <a:buChar char="•"/>
            </a:pPr>
            <a:r>
              <a:rPr lang="en-US" sz="1700" b="0" i="0" u="none" strike="noStrike" dirty="0">
                <a:latin typeface="Times New Roman"/>
                <a:ea typeface="Times New Roman"/>
                <a:cs typeface="Times New Roman"/>
                <a:sym typeface="Times New Roman"/>
              </a:rPr>
              <a:t>Working as a Family Doctor 1999 – 2012</a:t>
            </a:r>
            <a:endParaRPr dirty="0"/>
          </a:p>
          <a:p>
            <a:pPr marL="228600" lvl="0" indent="-120650" algn="l" rtl="0">
              <a:lnSpc>
                <a:spcPct val="90000"/>
              </a:lnSpc>
              <a:spcBef>
                <a:spcPts val="1000"/>
              </a:spcBef>
              <a:spcAft>
                <a:spcPts val="0"/>
              </a:spcAft>
              <a:buClr>
                <a:schemeClr val="dk1"/>
              </a:buClr>
              <a:buSzPts val="1700"/>
              <a:buNone/>
            </a:pPr>
            <a:endParaRPr sz="1700" dirty="0"/>
          </a:p>
        </p:txBody>
      </p:sp>
      <p:sp>
        <p:nvSpPr>
          <p:cNvPr id="137" name="Google Shape;137;p5"/>
          <p:cNvSpPr/>
          <p:nvPr/>
        </p:nvSpPr>
        <p:spPr>
          <a:xfrm rot="10800000" flipH="1">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8" name="Google Shape;138;p5"/>
          <p:cNvSpPr txBox="1"/>
          <p:nvPr/>
        </p:nvSpPr>
        <p:spPr>
          <a:xfrm>
            <a:off x="1982128" y="6453058"/>
            <a:ext cx="83082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6"/>
          <p:cNvSpPr/>
          <p:nvPr/>
        </p:nvSpPr>
        <p:spPr>
          <a:xfrm>
            <a:off x="0" y="0"/>
            <a:ext cx="12192000" cy="3482342"/>
          </a:xfrm>
          <a:custGeom>
            <a:avLst/>
            <a:gdLst/>
            <a:ahLst/>
            <a:cxnLst/>
            <a:rect l="l" t="t" r="r" b="b"/>
            <a:pathLst>
              <a:path w="12192000" h="3482342" extrusionOk="0">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6"/>
          <p:cNvSpPr txBox="1">
            <a:spLocks noGrp="1"/>
          </p:cNvSpPr>
          <p:nvPr>
            <p:ph type="title"/>
          </p:nvPr>
        </p:nvSpPr>
        <p:spPr>
          <a:xfrm>
            <a:off x="1137037" y="484094"/>
            <a:ext cx="9998441" cy="1206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Times New Roman"/>
              <a:buNone/>
            </a:pPr>
            <a:r>
              <a:rPr lang="en-US" b="0" i="0" u="none" strike="noStrike">
                <a:solidFill>
                  <a:srgbClr val="000000"/>
                </a:solidFill>
                <a:latin typeface="Times New Roman"/>
                <a:ea typeface="Times New Roman"/>
                <a:cs typeface="Times New Roman"/>
                <a:sym typeface="Times New Roman"/>
              </a:rPr>
              <a:t>CSISZTU ZSUZSA </a:t>
            </a:r>
            <a:endParaRPr>
              <a:latin typeface="Times New Roman"/>
              <a:ea typeface="Times New Roman"/>
              <a:cs typeface="Times New Roman"/>
              <a:sym typeface="Times New Roman"/>
            </a:endParaRPr>
          </a:p>
        </p:txBody>
      </p:sp>
      <p:sp>
        <p:nvSpPr>
          <p:cNvPr id="146" name="Google Shape;146;p6"/>
          <p:cNvSpPr/>
          <p:nvPr/>
        </p:nvSpPr>
        <p:spPr>
          <a:xfrm>
            <a:off x="1137037" y="1958614"/>
            <a:ext cx="3594282" cy="3988962"/>
          </a:xfrm>
          <a:custGeom>
            <a:avLst/>
            <a:gdLst/>
            <a:ahLst/>
            <a:cxnLst/>
            <a:rect l="l" t="t" r="r" b="b"/>
            <a:pathLst>
              <a:path w="2400300" h="2400300" extrusionOk="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srgbClr val="000000">
                <a:alpha val="2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7" name="Google Shape;147;p6" descr="Picture 7"/>
          <p:cNvPicPr preferRelativeResize="0"/>
          <p:nvPr/>
        </p:nvPicPr>
        <p:blipFill rotWithShape="1">
          <a:blip r:embed="rId3">
            <a:alphaModFix/>
          </a:blip>
          <a:srcRect l="6885" r="2692" b="3"/>
          <a:stretch/>
        </p:blipFill>
        <p:spPr>
          <a:xfrm>
            <a:off x="1309404" y="2114946"/>
            <a:ext cx="3274548" cy="3639491"/>
          </a:xfrm>
          <a:prstGeom prst="rect">
            <a:avLst/>
          </a:prstGeom>
          <a:noFill/>
          <a:ln>
            <a:noFill/>
          </a:ln>
        </p:spPr>
      </p:pic>
      <p:sp>
        <p:nvSpPr>
          <p:cNvPr id="148" name="Google Shape;148;p6"/>
          <p:cNvSpPr/>
          <p:nvPr/>
        </p:nvSpPr>
        <p:spPr>
          <a:xfrm>
            <a:off x="2191497" y="5802246"/>
            <a:ext cx="1367625" cy="428984"/>
          </a:xfrm>
          <a:custGeom>
            <a:avLst/>
            <a:gdLst/>
            <a:ahLst/>
            <a:cxnLst/>
            <a:rect l="l" t="t" r="r" b="b"/>
            <a:pathLst>
              <a:path w="2201784" h="594531" extrusionOk="0">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6"/>
          <p:cNvSpPr txBox="1">
            <a:spLocks noGrp="1"/>
          </p:cNvSpPr>
          <p:nvPr>
            <p:ph type="body" idx="1"/>
          </p:nvPr>
        </p:nvSpPr>
        <p:spPr>
          <a:xfrm>
            <a:off x="5366870" y="2265416"/>
            <a:ext cx="5775327" cy="383727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000"/>
              </a:buClr>
              <a:buSzPts val="1800"/>
              <a:buFont typeface="Arial"/>
              <a:buChar char="•"/>
            </a:pPr>
            <a:r>
              <a:rPr lang="en-US" sz="1800" b="0" i="0" u="none" strike="noStrike">
                <a:solidFill>
                  <a:srgbClr val="000000"/>
                </a:solidFill>
                <a:latin typeface="Times New Roman"/>
                <a:ea typeface="Times New Roman"/>
                <a:cs typeface="Times New Roman"/>
                <a:sym typeface="Times New Roman"/>
              </a:rPr>
              <a:t>Television - Presenter, Anchor, Editor, Journalist and Sports Lawyer, Sport-diplomat </a:t>
            </a:r>
            <a:endParaRPr/>
          </a:p>
          <a:p>
            <a:pPr marL="228600" lvl="0" indent="-228600" algn="l" rtl="0">
              <a:lnSpc>
                <a:spcPct val="90000"/>
              </a:lnSpc>
              <a:spcBef>
                <a:spcPts val="0"/>
              </a:spcBef>
              <a:spcAft>
                <a:spcPts val="0"/>
              </a:spcAft>
              <a:buClr>
                <a:srgbClr val="000000"/>
              </a:buClr>
              <a:buSzPts val="1800"/>
              <a:buFont typeface="Arial"/>
              <a:buChar char="•"/>
            </a:pPr>
            <a:r>
              <a:rPr lang="en-US" sz="1800" b="0" i="0" u="none" strike="noStrike">
                <a:solidFill>
                  <a:srgbClr val="000000"/>
                </a:solidFill>
                <a:latin typeface="Times New Roman"/>
                <a:ea typeface="Times New Roman"/>
                <a:cs typeface="Times New Roman"/>
                <a:sym typeface="Times New Roman"/>
              </a:rPr>
              <a:t>Spokesperson of the Giro d’Italia Grande Partenza, (Road-Cycling World -Tour Championship)</a:t>
            </a:r>
            <a:endParaRPr/>
          </a:p>
          <a:p>
            <a:pPr marL="228600" lvl="0" indent="-228600" algn="l" rtl="0">
              <a:lnSpc>
                <a:spcPct val="90000"/>
              </a:lnSpc>
              <a:spcBef>
                <a:spcPts val="0"/>
              </a:spcBef>
              <a:spcAft>
                <a:spcPts val="0"/>
              </a:spcAft>
              <a:buClr>
                <a:srgbClr val="000000"/>
              </a:buClr>
              <a:buSzPts val="1800"/>
              <a:buFont typeface="Arial"/>
              <a:buChar char="•"/>
            </a:pPr>
            <a:r>
              <a:rPr lang="en-US" sz="1800" b="0" i="0" u="none" strike="noStrike">
                <a:solidFill>
                  <a:srgbClr val="000000"/>
                </a:solidFill>
                <a:latin typeface="Times New Roman"/>
                <a:ea typeface="Times New Roman"/>
                <a:cs typeface="Times New Roman"/>
                <a:sym typeface="Times New Roman"/>
              </a:rPr>
              <a:t>Spokesperson of the FINA (Swimming and Waters poets World Championship)</a:t>
            </a:r>
            <a:endParaRPr/>
          </a:p>
          <a:p>
            <a:pPr marL="228600" lvl="0" indent="-228600" algn="l" rtl="0">
              <a:lnSpc>
                <a:spcPct val="90000"/>
              </a:lnSpc>
              <a:spcBef>
                <a:spcPts val="0"/>
              </a:spcBef>
              <a:spcAft>
                <a:spcPts val="0"/>
              </a:spcAft>
              <a:buClr>
                <a:srgbClr val="000000"/>
              </a:buClr>
              <a:buSzPts val="1800"/>
              <a:buFont typeface="Arial"/>
              <a:buChar char="•"/>
            </a:pPr>
            <a:r>
              <a:rPr lang="en-US" sz="1800" b="0" i="0" u="none" strike="noStrike">
                <a:solidFill>
                  <a:srgbClr val="000000"/>
                </a:solidFill>
                <a:latin typeface="Times New Roman"/>
                <a:ea typeface="Times New Roman"/>
                <a:cs typeface="Times New Roman"/>
                <a:sym typeface="Times New Roman"/>
              </a:rPr>
              <a:t> 2022 Vice-President of the Hungarian Sports Journalists’ Association</a:t>
            </a:r>
            <a:endParaRPr/>
          </a:p>
          <a:p>
            <a:pPr marL="228600" lvl="0" indent="-228600" algn="l" rtl="0">
              <a:lnSpc>
                <a:spcPct val="90000"/>
              </a:lnSpc>
              <a:spcBef>
                <a:spcPts val="0"/>
              </a:spcBef>
              <a:spcAft>
                <a:spcPts val="0"/>
              </a:spcAft>
              <a:buClr>
                <a:srgbClr val="000000"/>
              </a:buClr>
              <a:buSzPts val="1800"/>
              <a:buFont typeface="Arial"/>
              <a:buChar char="•"/>
            </a:pPr>
            <a:r>
              <a:rPr lang="en-US" sz="1800" b="0" i="0" u="none" strike="noStrike">
                <a:solidFill>
                  <a:srgbClr val="000000"/>
                </a:solidFill>
                <a:latin typeface="Times New Roman"/>
                <a:ea typeface="Times New Roman"/>
                <a:cs typeface="Times New Roman"/>
                <a:sym typeface="Times New Roman"/>
              </a:rPr>
              <a:t>Member of the Hungarian Olympic Committee </a:t>
            </a:r>
            <a:br>
              <a:rPr lang="en-US" sz="1800" b="0" i="0" u="none" strike="noStrike">
                <a:solidFill>
                  <a:srgbClr val="000000"/>
                </a:solidFill>
                <a:latin typeface="Times New Roman"/>
                <a:ea typeface="Times New Roman"/>
                <a:cs typeface="Times New Roman"/>
                <a:sym typeface="Times New Roman"/>
              </a:rPr>
            </a:br>
            <a:r>
              <a:rPr lang="en-US" sz="1800" b="0" i="0" u="none" strike="noStrike">
                <a:solidFill>
                  <a:srgbClr val="000000"/>
                </a:solidFill>
                <a:latin typeface="Times New Roman"/>
                <a:ea typeface="Times New Roman"/>
                <a:cs typeface="Times New Roman"/>
                <a:sym typeface="Times New Roman"/>
              </a:rPr>
              <a:t>Member of the Advisory Board of the Hungarian Olympic Academy </a:t>
            </a:r>
            <a:endParaRPr/>
          </a:p>
          <a:p>
            <a:pPr marL="228600" lvl="0" indent="-228600" algn="l" rtl="0">
              <a:lnSpc>
                <a:spcPct val="90000"/>
              </a:lnSpc>
              <a:spcBef>
                <a:spcPts val="0"/>
              </a:spcBef>
              <a:spcAft>
                <a:spcPts val="0"/>
              </a:spcAft>
              <a:buClr>
                <a:srgbClr val="000000"/>
              </a:buClr>
              <a:buSzPts val="1800"/>
              <a:buFont typeface="Arial"/>
              <a:buChar char="•"/>
            </a:pPr>
            <a:r>
              <a:rPr lang="en-US" sz="1800" b="0" i="0" u="none" strike="noStrike">
                <a:solidFill>
                  <a:srgbClr val="000000"/>
                </a:solidFill>
                <a:latin typeface="Times New Roman"/>
                <a:ea typeface="Times New Roman"/>
                <a:cs typeface="Times New Roman"/>
                <a:sym typeface="Times New Roman"/>
              </a:rPr>
              <a:t>Newly Elected Vice-President of the International Sports Journalists Association, the first female ever in the field from her homeland, and third globally since 1924 (AIPS)</a:t>
            </a:r>
            <a:endParaRPr/>
          </a:p>
          <a:p>
            <a:pPr marL="228600" lvl="0" indent="-120650" algn="l" rtl="0">
              <a:lnSpc>
                <a:spcPct val="90000"/>
              </a:lnSpc>
              <a:spcBef>
                <a:spcPts val="0"/>
              </a:spcBef>
              <a:spcAft>
                <a:spcPts val="0"/>
              </a:spcAft>
              <a:buClr>
                <a:schemeClr val="dk1"/>
              </a:buClr>
              <a:buSzPts val="1700"/>
              <a:buNone/>
            </a:pPr>
            <a:endParaRPr sz="1700"/>
          </a:p>
        </p:txBody>
      </p:sp>
      <p:sp>
        <p:nvSpPr>
          <p:cNvPr id="150" name="Google Shape;150;p6"/>
          <p:cNvSpPr/>
          <p:nvPr/>
        </p:nvSpPr>
        <p:spPr>
          <a:xfrm rot="10800000" flipH="1">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51" name="Google Shape;151;p6"/>
          <p:cNvSpPr txBox="1"/>
          <p:nvPr/>
        </p:nvSpPr>
        <p:spPr>
          <a:xfrm>
            <a:off x="2272179" y="6453058"/>
            <a:ext cx="77281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7" name="Google Shape;157;p7"/>
          <p:cNvSpPr txBox="1">
            <a:spLocks noGrp="1"/>
          </p:cNvSpPr>
          <p:nvPr>
            <p:ph type="title"/>
          </p:nvPr>
        </p:nvSpPr>
        <p:spPr>
          <a:xfrm>
            <a:off x="1163522" y="583975"/>
            <a:ext cx="10157149" cy="93267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Times New Roman"/>
              <a:buNone/>
            </a:pPr>
            <a:r>
              <a:rPr lang="en-US" sz="4000" dirty="0">
                <a:latin typeface="Times New Roman" panose="02020603050405020304" pitchFamily="18" charset="0"/>
                <a:ea typeface="Arial"/>
                <a:cs typeface="Times New Roman" panose="02020603050405020304" pitchFamily="18" charset="0"/>
                <a:sym typeface="Arial"/>
              </a:rPr>
              <a:t>What is Alzheimer’s Disease? </a:t>
            </a:r>
            <a:r>
              <a:rPr lang="en-US" sz="3400" dirty="0">
                <a:latin typeface="Arial"/>
                <a:ea typeface="Arial"/>
                <a:cs typeface="Arial"/>
                <a:sym typeface="Arial"/>
              </a:rPr>
              <a:t/>
            </a:r>
            <a:br>
              <a:rPr lang="en-US" sz="3400" dirty="0">
                <a:latin typeface="Arial"/>
                <a:ea typeface="Arial"/>
                <a:cs typeface="Arial"/>
                <a:sym typeface="Arial"/>
              </a:rPr>
            </a:br>
            <a:endParaRPr sz="3400" dirty="0">
              <a:latin typeface="Arial"/>
              <a:ea typeface="Arial"/>
              <a:cs typeface="Arial"/>
              <a:sym typeface="Arial"/>
            </a:endParaRPr>
          </a:p>
        </p:txBody>
      </p:sp>
      <p:grpSp>
        <p:nvGrpSpPr>
          <p:cNvPr id="158" name="Google Shape;158;p7"/>
          <p:cNvGrpSpPr/>
          <p:nvPr/>
        </p:nvGrpSpPr>
        <p:grpSpPr>
          <a:xfrm>
            <a:off x="0" y="0"/>
            <a:ext cx="885825" cy="6858000"/>
            <a:chOff x="0" y="0"/>
            <a:chExt cx="885825" cy="6858000"/>
          </a:xfrm>
        </p:grpSpPr>
        <p:sp>
          <p:nvSpPr>
            <p:cNvPr id="159" name="Google Shape;159;p7"/>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txBody>
            <a:bodyPr/>
            <a:lstStyle/>
            <a:p>
              <a:endParaRPr lang="en-US"/>
            </a:p>
          </p:txBody>
        </p:sp>
        <p:sp>
          <p:nvSpPr>
            <p:cNvPr id="160" name="Google Shape;160;p7"/>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61" name="Google Shape;161;p7"/>
          <p:cNvSpPr txBox="1">
            <a:spLocks noGrp="1"/>
          </p:cNvSpPr>
          <p:nvPr>
            <p:ph type="body" idx="1"/>
          </p:nvPr>
        </p:nvSpPr>
        <p:spPr>
          <a:xfrm>
            <a:off x="1163522" y="1421330"/>
            <a:ext cx="6280888" cy="5004958"/>
          </a:xfrm>
          <a:prstGeom prst="rect">
            <a:avLst/>
          </a:prstGeom>
          <a:noFill/>
          <a:ln>
            <a:noFill/>
          </a:ln>
        </p:spPr>
        <p:txBody>
          <a:bodyPr spcFirstLastPara="1" wrap="square" lIns="91425" tIns="45700" rIns="91425" bIns="45700" anchor="t" anchorCtr="0">
            <a:normAutofit/>
          </a:bodyPr>
          <a:lstStyle/>
          <a:p>
            <a:pPr marL="342900">
              <a:spcBef>
                <a:spcPts val="0"/>
              </a:spcBef>
              <a:buSzPts val="2000"/>
            </a:pPr>
            <a:r>
              <a:rPr lang="en-US" sz="2400" dirty="0">
                <a:latin typeface="Times New Roman"/>
                <a:ea typeface="Times New Roman"/>
                <a:cs typeface="Times New Roman"/>
                <a:sym typeface="Times New Roman"/>
              </a:rPr>
              <a:t>Alzheimer’s Disease is the most common type of dementia. It is a progressive disease beginning with mild memory loss and possibly leading to loss of the ability to carry on a conversation and respond to the environment. </a:t>
            </a:r>
          </a:p>
          <a:p>
            <a:pPr marL="342900">
              <a:spcBef>
                <a:spcPts val="0"/>
              </a:spcBef>
              <a:buSzPts val="2000"/>
            </a:pPr>
            <a:r>
              <a:rPr lang="en-US" sz="2400" dirty="0">
                <a:latin typeface="Times New Roman"/>
                <a:ea typeface="Times New Roman"/>
                <a:cs typeface="Times New Roman"/>
                <a:sym typeface="Times New Roman"/>
              </a:rPr>
              <a:t>Alzheimer’s Disease involves parts of the brain that control thought, memory, and language. It can seriously affect a person’s ability to carry out daily activities. </a:t>
            </a:r>
          </a:p>
          <a:p>
            <a:pPr marL="342900">
              <a:spcBef>
                <a:spcPts val="0"/>
              </a:spcBef>
              <a:buSzPts val="2000"/>
            </a:pPr>
            <a:r>
              <a:rPr lang="en-US" sz="2400" dirty="0">
                <a:latin typeface="Times New Roman"/>
                <a:ea typeface="Times New Roman"/>
                <a:cs typeface="Times New Roman"/>
                <a:sym typeface="Times New Roman"/>
              </a:rPr>
              <a:t>About 6.5 million people in the US age 65 and older live with Alzheimer’s disease. Among them, more than 70% are 75 years old or older. </a:t>
            </a:r>
          </a:p>
          <a:p>
            <a:pPr marL="342900">
              <a:spcBef>
                <a:spcPts val="0"/>
              </a:spcBef>
              <a:buSzPts val="2000"/>
            </a:pPr>
            <a:endParaRPr lang="en-US" sz="2400" dirty="0">
              <a:latin typeface="Times New Roman"/>
              <a:ea typeface="Times New Roman"/>
              <a:cs typeface="Times New Roman"/>
              <a:sym typeface="Times New Roman"/>
            </a:endParaRPr>
          </a:p>
        </p:txBody>
      </p:sp>
      <p:sp>
        <p:nvSpPr>
          <p:cNvPr id="162" name="Google Shape;162;p7"/>
          <p:cNvSpPr/>
          <p:nvPr/>
        </p:nvSpPr>
        <p:spPr>
          <a:xfrm>
            <a:off x="0" y="8313"/>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7"/>
          <p:cNvSpPr txBox="1"/>
          <p:nvPr/>
        </p:nvSpPr>
        <p:spPr>
          <a:xfrm>
            <a:off x="1444303" y="3517290"/>
            <a:ext cx="60985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7"/>
          <p:cNvSpPr/>
          <p:nvPr/>
        </p:nvSpPr>
        <p:spPr>
          <a:xfrm rot="10800000" flipH="1">
            <a:off x="1050232" y="6355291"/>
            <a:ext cx="11141767" cy="502709"/>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66" name="Google Shape;166;p7"/>
          <p:cNvSpPr txBox="1"/>
          <p:nvPr/>
        </p:nvSpPr>
        <p:spPr>
          <a:xfrm>
            <a:off x="2999574" y="6399014"/>
            <a:ext cx="92746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
        <p:nvSpPr>
          <p:cNvPr id="2" name="AutoShape 2" descr="High Blood Pressure and Vascular Disease — Vascular Cures">
            <a:extLst>
              <a:ext uri="{FF2B5EF4-FFF2-40B4-BE49-F238E27FC236}">
                <a16:creationId xmlns:a16="http://schemas.microsoft.com/office/drawing/2014/main" xmlns="" id="{AFFD30C6-C7FC-34D2-DEB3-34EF7F331E3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Alzheimer's Disease Fact Sheet | National Institute on Aging">
            <a:extLst>
              <a:ext uri="{FF2B5EF4-FFF2-40B4-BE49-F238E27FC236}">
                <a16:creationId xmlns:a16="http://schemas.microsoft.com/office/drawing/2014/main" xmlns="" id="{0D6E78F9-AB8C-C075-C783-B0FB862CC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129" y="1439547"/>
            <a:ext cx="4412287" cy="43534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2"/>
          <p:cNvSpPr txBox="1">
            <a:spLocks noGrp="1"/>
          </p:cNvSpPr>
          <p:nvPr>
            <p:ph type="title"/>
          </p:nvPr>
        </p:nvSpPr>
        <p:spPr>
          <a:xfrm>
            <a:off x="1050232" y="334779"/>
            <a:ext cx="10515600" cy="8844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400"/>
              <a:buFont typeface="Times New Roman"/>
              <a:buNone/>
            </a:pPr>
            <a:r>
              <a:rPr lang="en-US" dirty="0">
                <a:latin typeface="+mj-lt"/>
              </a:rPr>
              <a:t>What Causes Alzheimer’s Disease? </a:t>
            </a:r>
            <a:endParaRPr dirty="0">
              <a:latin typeface="+mj-lt"/>
            </a:endParaRPr>
          </a:p>
        </p:txBody>
      </p:sp>
      <p:sp>
        <p:nvSpPr>
          <p:cNvPr id="236" name="Google Shape;236;p12"/>
          <p:cNvSpPr txBox="1">
            <a:spLocks noGrp="1"/>
          </p:cNvSpPr>
          <p:nvPr>
            <p:ph type="body" idx="1"/>
          </p:nvPr>
        </p:nvSpPr>
        <p:spPr>
          <a:xfrm>
            <a:off x="1187471" y="1087070"/>
            <a:ext cx="5385607" cy="4657747"/>
          </a:xfrm>
          <a:prstGeom prst="rect">
            <a:avLst/>
          </a:prstGeom>
          <a:noFill/>
          <a:ln>
            <a:noFill/>
          </a:ln>
        </p:spPr>
        <p:txBody>
          <a:bodyPr spcFirstLastPara="1" wrap="square" lIns="91425" tIns="45700" rIns="91425" bIns="45700" anchor="t" anchorCtr="0">
            <a:noAutofit/>
          </a:bodyPr>
          <a:lstStyle/>
          <a:p>
            <a:pPr algn="l"/>
            <a:r>
              <a:rPr lang="en-US" sz="1800" b="0" i="0" dirty="0">
                <a:solidFill>
                  <a:srgbClr val="000000"/>
                </a:solidFill>
                <a:effectLst/>
                <a:latin typeface="Times New Roman" panose="02020603050405020304" pitchFamily="18" charset="0"/>
                <a:cs typeface="Times New Roman" panose="02020603050405020304" pitchFamily="18" charset="0"/>
              </a:rPr>
              <a:t>Scientists don't yet fully understand what causes </a:t>
            </a:r>
            <a:r>
              <a:rPr lang="en-US" sz="1800" b="1" i="0" u="sng" dirty="0">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Alzheimer's disease</a:t>
            </a:r>
            <a:r>
              <a:rPr lang="en-US" sz="1800" b="1" i="0" dirty="0">
                <a:solidFill>
                  <a:schemeClr val="tx1"/>
                </a:solidFill>
                <a:effectLst/>
                <a:latin typeface="Times New Roman" panose="02020603050405020304" pitchFamily="18" charset="0"/>
                <a:cs typeface="Times New Roman" panose="02020603050405020304" pitchFamily="18" charset="0"/>
              </a:rPr>
              <a:t> </a:t>
            </a:r>
            <a:r>
              <a:rPr lang="en-US" sz="1800" b="0" i="0" dirty="0">
                <a:solidFill>
                  <a:srgbClr val="000000"/>
                </a:solidFill>
                <a:effectLst/>
                <a:latin typeface="Times New Roman" panose="02020603050405020304" pitchFamily="18" charset="0"/>
                <a:cs typeface="Times New Roman" panose="02020603050405020304" pitchFamily="18" charset="0"/>
              </a:rPr>
              <a:t>in most people. The causes probably include a combination of age-related changes in the brain, along with genetic, environmental, and lifestyle factors. </a:t>
            </a:r>
          </a:p>
          <a:p>
            <a:pPr algn="l"/>
            <a:r>
              <a:rPr lang="en-US" sz="1800" b="0" i="0" dirty="0">
                <a:solidFill>
                  <a:srgbClr val="000000"/>
                </a:solidFill>
                <a:effectLst/>
                <a:latin typeface="Times New Roman" panose="02020603050405020304" pitchFamily="18" charset="0"/>
                <a:cs typeface="Times New Roman" panose="02020603050405020304" pitchFamily="18" charset="0"/>
              </a:rPr>
              <a:t>The importance of any one of these factors in increasing or decreasing the risk of Alzheimer's disease may differ from person to person.</a:t>
            </a:r>
          </a:p>
          <a:p>
            <a:pPr algn="l"/>
            <a:r>
              <a:rPr lang="en-US" sz="1800" b="0" i="0" dirty="0">
                <a:solidFill>
                  <a:srgbClr val="000000"/>
                </a:solidFill>
                <a:effectLst/>
                <a:latin typeface="Times New Roman" panose="02020603050405020304" pitchFamily="18" charset="0"/>
                <a:cs typeface="Times New Roman" panose="02020603050405020304" pitchFamily="18" charset="0"/>
              </a:rPr>
              <a:t>Alzheimer's disease is a progressive brain disease. It is characterized by </a:t>
            </a:r>
            <a:r>
              <a:rPr lang="en-US" sz="1800" b="1" i="0" u="sng" dirty="0">
                <a:solidFill>
                  <a:schemeClr val="tx1"/>
                </a:solidFill>
                <a:effectLst/>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changes in the brain</a:t>
            </a:r>
            <a:r>
              <a:rPr lang="en-US" sz="1800" b="0" i="0" dirty="0">
                <a:solidFill>
                  <a:srgbClr val="000000"/>
                </a:solidFill>
                <a:effectLst/>
                <a:latin typeface="Times New Roman" panose="02020603050405020304" pitchFamily="18" charset="0"/>
                <a:cs typeface="Times New Roman" panose="02020603050405020304" pitchFamily="18" charset="0"/>
              </a:rPr>
              <a:t>—including amyloid plaques and neurofibrillary, or tau, tangles—that result in loss of neurons and their connections. </a:t>
            </a:r>
          </a:p>
          <a:p>
            <a:pPr algn="l"/>
            <a:r>
              <a:rPr lang="en-US" sz="1800" b="0" i="0" dirty="0">
                <a:solidFill>
                  <a:srgbClr val="000000"/>
                </a:solidFill>
                <a:effectLst/>
                <a:latin typeface="Times New Roman" panose="02020603050405020304" pitchFamily="18" charset="0"/>
                <a:cs typeface="Times New Roman" panose="02020603050405020304" pitchFamily="18" charset="0"/>
              </a:rPr>
              <a:t>These and other changes affect a person’s ability to remember and think and, eventually, to live independently.</a:t>
            </a:r>
          </a:p>
          <a:p>
            <a:pPr marL="0" indent="0">
              <a:spcBef>
                <a:spcPts val="0"/>
              </a:spcBef>
              <a:buSzPts val="1500"/>
              <a:buNone/>
            </a:pPr>
            <a:endParaRPr lang="en-US" sz="1400" dirty="0">
              <a:latin typeface="Times New Roman" panose="02020603050405020304" pitchFamily="18" charset="0"/>
              <a:cs typeface="Times New Roman" panose="02020603050405020304" pitchFamily="18" charset="0"/>
            </a:endParaRPr>
          </a:p>
        </p:txBody>
      </p:sp>
      <p:sp>
        <p:nvSpPr>
          <p:cNvPr id="237" name="Google Shape;237;p12"/>
          <p:cNvSpPr/>
          <p:nvPr/>
        </p:nvSpPr>
        <p:spPr>
          <a:xfrm>
            <a:off x="0" y="0"/>
            <a:ext cx="1050233" cy="6857572"/>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2"/>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39" name="Google Shape;239;p12"/>
          <p:cNvSpPr txBox="1"/>
          <p:nvPr/>
        </p:nvSpPr>
        <p:spPr>
          <a:xfrm>
            <a:off x="2773254" y="6418662"/>
            <a:ext cx="99930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1026" name="Picture 2" descr="Alzheimer's Disease | Stanford Health Care">
            <a:extLst>
              <a:ext uri="{FF2B5EF4-FFF2-40B4-BE49-F238E27FC236}">
                <a16:creationId xmlns:a16="http://schemas.microsoft.com/office/drawing/2014/main" xmlns="" id="{7A40577C-3357-C190-19C6-766C33D7EE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3252" y="1553979"/>
            <a:ext cx="4154004" cy="3918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2"/>
          <p:cNvSpPr txBox="1">
            <a:spLocks noGrp="1"/>
          </p:cNvSpPr>
          <p:nvPr>
            <p:ph type="title"/>
          </p:nvPr>
        </p:nvSpPr>
        <p:spPr>
          <a:xfrm>
            <a:off x="1187471" y="352642"/>
            <a:ext cx="10515600" cy="8844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400"/>
              <a:buFont typeface="Times New Roman"/>
              <a:buNone/>
            </a:pPr>
            <a:r>
              <a:rPr lang="en-US" dirty="0">
                <a:latin typeface="+mj-lt"/>
              </a:rPr>
              <a:t>Aging and Alzheimer’s Risk </a:t>
            </a:r>
            <a:endParaRPr dirty="0">
              <a:latin typeface="+mj-lt"/>
            </a:endParaRPr>
          </a:p>
        </p:txBody>
      </p:sp>
      <p:sp>
        <p:nvSpPr>
          <p:cNvPr id="236" name="Google Shape;236;p12"/>
          <p:cNvSpPr txBox="1">
            <a:spLocks noGrp="1"/>
          </p:cNvSpPr>
          <p:nvPr>
            <p:ph type="body" idx="1"/>
          </p:nvPr>
        </p:nvSpPr>
        <p:spPr>
          <a:xfrm>
            <a:off x="1187471" y="1237063"/>
            <a:ext cx="9954297" cy="4847213"/>
          </a:xfrm>
          <a:prstGeom prst="rect">
            <a:avLst/>
          </a:prstGeom>
          <a:noFill/>
          <a:ln>
            <a:noFill/>
          </a:ln>
        </p:spPr>
        <p:txBody>
          <a:bodyPr spcFirstLastPara="1" wrap="square" lIns="91425" tIns="45700" rIns="91425" bIns="45700" anchor="t" anchorCtr="0">
            <a:noAutofit/>
          </a:bodyPr>
          <a:lstStyle/>
          <a:p>
            <a:pPr algn="l"/>
            <a:r>
              <a:rPr lang="en-US" sz="2000" b="0" i="0" dirty="0">
                <a:solidFill>
                  <a:srgbClr val="000000"/>
                </a:solidFill>
                <a:effectLst/>
                <a:latin typeface="Times New Roman" panose="02020603050405020304" pitchFamily="18" charset="0"/>
                <a:cs typeface="Times New Roman" panose="02020603050405020304" pitchFamily="18" charset="0"/>
              </a:rPr>
              <a:t>Older age does not cause Alzheimer’s, but it is the most important known risk factor for the disease. The number of people with Alzheimer’s disease doubles about every 5 years beyond age 65. About one-third of all people aged 85 and older may have Alzheimer's disease.</a:t>
            </a:r>
          </a:p>
          <a:p>
            <a:pPr algn="l"/>
            <a:r>
              <a:rPr lang="en-US" sz="2000" b="0" i="0" dirty="0">
                <a:solidFill>
                  <a:srgbClr val="000000"/>
                </a:solidFill>
                <a:effectLst/>
                <a:latin typeface="Times New Roman" panose="02020603050405020304" pitchFamily="18" charset="0"/>
                <a:cs typeface="Times New Roman" panose="02020603050405020304" pitchFamily="18" charset="0"/>
              </a:rPr>
              <a:t>Scientists are learning how age-related changes in the brain may harm neurons and affect other types of brain cells to contribute to Alzheimer’s damage. </a:t>
            </a:r>
          </a:p>
          <a:p>
            <a:pPr algn="l"/>
            <a:r>
              <a:rPr lang="en-US" sz="2000" b="0" i="0" dirty="0">
                <a:solidFill>
                  <a:srgbClr val="000000"/>
                </a:solidFill>
                <a:effectLst/>
                <a:latin typeface="Times New Roman" panose="02020603050405020304" pitchFamily="18" charset="0"/>
                <a:cs typeface="Times New Roman" panose="02020603050405020304" pitchFamily="18" charset="0"/>
              </a:rPr>
              <a:t>These age-related changes include atrophy (shrinking) of certain parts of the brain, inflammation, vascular damage, production of unstable molecules called free radicals, and breakdown of energy production within cells.</a:t>
            </a:r>
          </a:p>
          <a:p>
            <a:pPr algn="l"/>
            <a:r>
              <a:rPr lang="en-US" sz="2000" b="0" i="0" dirty="0">
                <a:solidFill>
                  <a:srgbClr val="000000"/>
                </a:solidFill>
                <a:effectLst/>
                <a:latin typeface="Times New Roman" panose="02020603050405020304" pitchFamily="18" charset="0"/>
                <a:cs typeface="Times New Roman" panose="02020603050405020304" pitchFamily="18" charset="0"/>
              </a:rPr>
              <a:t>However, age is only one risk factor for Alzheimer’s disease. Many people live into their 90s and beyond without ever developing dementia</a:t>
            </a:r>
          </a:p>
          <a:p>
            <a:pPr marL="742950" lvl="1" indent="-285750">
              <a:spcBef>
                <a:spcPts val="0"/>
              </a:spcBef>
              <a:buSzPts val="1500"/>
            </a:pPr>
            <a:endParaRPr lang="en-US" sz="1400" dirty="0">
              <a:latin typeface="Times New Roman" panose="02020603050405020304" pitchFamily="18" charset="0"/>
              <a:cs typeface="Times New Roman" panose="02020603050405020304" pitchFamily="18" charset="0"/>
            </a:endParaRPr>
          </a:p>
        </p:txBody>
      </p:sp>
      <p:sp>
        <p:nvSpPr>
          <p:cNvPr id="237" name="Google Shape;237;p12"/>
          <p:cNvSpPr/>
          <p:nvPr/>
        </p:nvSpPr>
        <p:spPr>
          <a:xfrm>
            <a:off x="0" y="0"/>
            <a:ext cx="1050233" cy="6857572"/>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2"/>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39" name="Google Shape;239;p12"/>
          <p:cNvSpPr txBox="1"/>
          <p:nvPr/>
        </p:nvSpPr>
        <p:spPr>
          <a:xfrm>
            <a:off x="2773254" y="6418662"/>
            <a:ext cx="99930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extLst>
      <p:ext uri="{BB962C8B-B14F-4D97-AF65-F5344CB8AC3E}">
        <p14:creationId xmlns:p14="http://schemas.microsoft.com/office/powerpoint/2010/main" val="205983294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SNS Case Study Call-Non-Hodgkins Lymphoma 4.26.23. Final (1)" id="{00ACCD47-8EB6-E84B-B50D-5D6764E10193}" vid="{3B812E51-2818-854C-9F33-865F253EE3EF}"/>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180</TotalTime>
  <Words>1933</Words>
  <Application>Microsoft Macintosh PowerPoint</Application>
  <PresentationFormat>Custom</PresentationFormat>
  <Paragraphs>179</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Lustria</vt:lpstr>
      <vt:lpstr>Cambria</vt:lpstr>
      <vt:lpstr>Merriweather</vt:lpstr>
      <vt:lpstr>Calibri</vt:lpstr>
      <vt:lpstr>Goudy Old Style</vt:lpstr>
      <vt:lpstr>Calibri Light</vt:lpstr>
      <vt:lpstr>Sorts Mill Goudy</vt:lpstr>
      <vt:lpstr>Office Theme</vt:lpstr>
      <vt:lpstr>   We will get started shortly.</vt:lpstr>
      <vt:lpstr>ISNS  CASE STUDY</vt:lpstr>
      <vt:lpstr>Medical Disclaimer  </vt:lpstr>
      <vt:lpstr>PowerPoint Presentation</vt:lpstr>
      <vt:lpstr>DR. NORBERT KETSKÉS, MD </vt:lpstr>
      <vt:lpstr>CSISZTU ZSUZSA </vt:lpstr>
      <vt:lpstr>What is Alzheimer’s Disease?  </vt:lpstr>
      <vt:lpstr>What Causes Alzheimer’s Disease? </vt:lpstr>
      <vt:lpstr>Aging and Alzheimer’s Risk </vt:lpstr>
      <vt:lpstr>Signs and Symptoms of Alzheimer’s Disease</vt:lpstr>
      <vt:lpstr>Stages of Alzheimer’s Disease  Alzheimer’s disease slowly gets worse over time. People with this disease progress at different rates and in several stages. Symptoms may get worse and then improve, but until an effective treatment for the disease itself is found, the person’s ability will continue to decline throughout the disease. </vt:lpstr>
      <vt:lpstr>Alzheimer’s Disease and Genetics In most cases, Alzheimer’s does not have a single genetic cause. Instead, it is likely influenced by multiple genes in combination with lifestyle and environmental factors. Changes in genes, called genetic variations, may increase or decrease a person’s risk of developing the disease.</vt:lpstr>
      <vt:lpstr>CASE STUDY</vt:lpstr>
      <vt:lpstr>Conventional Treatment       </vt:lpstr>
      <vt:lpstr>Method </vt:lpstr>
      <vt:lpstr>PowerPoint Presentation</vt:lpstr>
      <vt:lpstr>Results </vt:lpstr>
      <vt:lpstr>Research Studies </vt:lpstr>
      <vt:lpstr>  Curcumin in Health and Diseases: Alzheimer’s Disease and Curcumin Analogues, Derivatives, and Hybrids Eirini Chainoglou and Dimitra Hadjipavlou-Litina* </vt:lpstr>
      <vt:lpstr> Molecular signaling pathway targeted therapeutic potential of thymoquinone in Alzheimer’s disease Fabiha Zaheen Khan,a Md Shaki Mostaid,b and Mohd Nazmul Hasan Apua,∗ </vt:lpstr>
      <vt:lpstr> Vitamin D Improves Neurogenesis and Cognition in a Mouse Model of Alzheimer’s Disease Maria Morello, Verena Landel, Emmanuelle Lacassagne, Kevin Batanger, Cedric Annweiler, Francois Feron, and Pascal Millet </vt:lpstr>
      <vt:lpstr> Heavy Metals Exposure and Alzheimer’s Disease and Related Dementias Kelly M. Bakulski,a,1,* Young Ah Seo,b,1 Ruby C. Hickman,a Daniel Brandt,a Harita S. Vadari,a Howard Hu,c and Sung KyunParka </vt:lpstr>
      <vt:lpstr>References </vt:lpstr>
      <vt:lpstr>Thank You for  Joining Us  This Week!!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will get started shortly.</dc:title>
  <dc:creator>Tyger Fenton</dc:creator>
  <cp:lastModifiedBy>Microsoft Office User</cp:lastModifiedBy>
  <cp:revision>10</cp:revision>
  <dcterms:created xsi:type="dcterms:W3CDTF">2023-12-01T18:01:37Z</dcterms:created>
  <dcterms:modified xsi:type="dcterms:W3CDTF">2023-12-06T16:30:36Z</dcterms:modified>
</cp:coreProperties>
</file>